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90" r:id="rId7"/>
    <p:sldId id="261" r:id="rId8"/>
    <p:sldId id="262" r:id="rId9"/>
    <p:sldId id="263" r:id="rId10"/>
    <p:sldId id="264" r:id="rId11"/>
    <p:sldId id="288" r:id="rId12"/>
    <p:sldId id="265" r:id="rId13"/>
    <p:sldId id="266" r:id="rId14"/>
    <p:sldId id="267" r:id="rId15"/>
    <p:sldId id="268" r:id="rId16"/>
    <p:sldId id="269" r:id="rId17"/>
    <p:sldId id="270" r:id="rId18"/>
    <p:sldId id="271" r:id="rId19"/>
    <p:sldId id="279" r:id="rId20"/>
    <p:sldId id="278" r:id="rId21"/>
    <p:sldId id="272" r:id="rId22"/>
    <p:sldId id="273" r:id="rId23"/>
    <p:sldId id="291" r:id="rId24"/>
    <p:sldId id="274" r:id="rId25"/>
    <p:sldId id="275" r:id="rId26"/>
    <p:sldId id="276" r:id="rId27"/>
    <p:sldId id="277" r:id="rId28"/>
    <p:sldId id="280" r:id="rId29"/>
    <p:sldId id="281" r:id="rId30"/>
    <p:sldId id="295" r:id="rId31"/>
    <p:sldId id="282" r:id="rId32"/>
    <p:sldId id="287" r:id="rId33"/>
    <p:sldId id="289" r:id="rId34"/>
    <p:sldId id="284" r:id="rId35"/>
    <p:sldId id="283" r:id="rId36"/>
    <p:sldId id="285" r:id="rId37"/>
    <p:sldId id="293" r:id="rId38"/>
    <p:sldId id="294" r:id="rId39"/>
    <p:sldId id="286"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Slides" id="{5588F4D5-8855-4525-9D4A-6F854E7AFFB7}">
          <p14:sldIdLst>
            <p14:sldId id="256"/>
            <p14:sldId id="257"/>
            <p14:sldId id="258"/>
            <p14:sldId id="259"/>
            <p14:sldId id="260"/>
            <p14:sldId id="290"/>
            <p14:sldId id="261"/>
            <p14:sldId id="262"/>
            <p14:sldId id="263"/>
            <p14:sldId id="264"/>
            <p14:sldId id="288"/>
            <p14:sldId id="265"/>
            <p14:sldId id="266"/>
            <p14:sldId id="267"/>
            <p14:sldId id="268"/>
            <p14:sldId id="269"/>
            <p14:sldId id="270"/>
            <p14:sldId id="271"/>
            <p14:sldId id="279"/>
            <p14:sldId id="278"/>
            <p14:sldId id="272"/>
            <p14:sldId id="273"/>
            <p14:sldId id="291"/>
            <p14:sldId id="274"/>
            <p14:sldId id="275"/>
            <p14:sldId id="276"/>
            <p14:sldId id="277"/>
            <p14:sldId id="280"/>
            <p14:sldId id="281"/>
            <p14:sldId id="295"/>
            <p14:sldId id="282"/>
            <p14:sldId id="287"/>
            <p14:sldId id="289"/>
            <p14:sldId id="284"/>
            <p14:sldId id="283"/>
            <p14:sldId id="285"/>
            <p14:sldId id="293"/>
            <p14:sldId id="294"/>
            <p14:sldId id="28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CD437B-7E72-519F-28FC-FEB1E58E4E85}" name="James Michael Hayes" initials="JMH" userId="James Michael Haye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63FC2-0004-4413-8DE6-6107B8DA885B}" v="4139" dt="2022-12-08T17:52:57.030"/>
    <p1510:client id="{7F327CEA-F2E4-41CF-92BB-4C294E5F1882}" v="7750" dt="2022-12-08T17:53:41.009"/>
  </p1510:revLst>
</p1510:revInfo>
</file>

<file path=ppt/tableStyles.xml><?xml version="1.0" encoding="utf-8"?>
<a:tblStyleLst xmlns:a="http://schemas.openxmlformats.org/drawingml/2006/main" def="{BA386443-4C03-4D74-A291-29F17D58C582}">
  <a:tblStyle styleId="{BA386443-4C03-4D74-A291-29F17D58C58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cornellprod-my.sharepoint.com/personal/jmh537_cornell_edu/Documents/Compressed%20Air%20Calculation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cornellprod-my.sharepoint.com/personal/jmh537_cornell_edu/Documents/Compressed%20Air%20Calculatio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cornellprod-my.sharepoint.com/personal/jmh537_cornell_edu/Documents/Compressed%20Air%20Calculation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cornellprod-my.sharepoint.com/personal/jmh537_cornell_edu/Documents/Compressed%20Air%20Calculation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cornellprod-my.sharepoint.com/personal/jmh537_cornell_edu/Documents/Compressed%20Air%20Calculation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Isothermal</c:v>
          </c:tx>
          <c:spPr>
            <a:ln w="19050" cap="rnd">
              <a:solidFill>
                <a:srgbClr val="FF0000"/>
              </a:solidFill>
              <a:round/>
            </a:ln>
            <a:effectLst/>
          </c:spPr>
          <c:marker>
            <c:symbol val="none"/>
          </c:marker>
          <c:xVal>
            <c:numRef>
              <c:f>'Ideal Gas Work'!$Q$5:$Q$79</c:f>
              <c:numCache>
                <c:formatCode>General</c:formatCode>
                <c:ptCount val="7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numCache>
            </c:numRef>
          </c:xVal>
          <c:yVal>
            <c:numRef>
              <c:f>'Ideal Gas Work'!$U$5:$U$79</c:f>
              <c:numCache>
                <c:formatCode>General</c:formatCode>
                <c:ptCount val="75"/>
                <c:pt idx="0">
                  <c:v>0</c:v>
                </c:pt>
                <c:pt idx="1">
                  <c:v>3.8508207504316094</c:v>
                </c:pt>
                <c:pt idx="2">
                  <c:v>9.1551097296495048</c:v>
                </c:pt>
                <c:pt idx="3">
                  <c:v>15.403283001726438</c:v>
                </c:pt>
                <c:pt idx="4">
                  <c:v>22.353322222005975</c:v>
                </c:pt>
                <c:pt idx="5">
                  <c:v>29.86268171059384</c:v>
                </c:pt>
                <c:pt idx="6">
                  <c:v>37.837172056900073</c:v>
                </c:pt>
                <c:pt idx="7">
                  <c:v>46.209849005179315</c:v>
                </c:pt>
                <c:pt idx="8">
                  <c:v>54.930658377897032</c:v>
                </c:pt>
                <c:pt idx="9">
                  <c:v>63.960748196170009</c:v>
                </c:pt>
                <c:pt idx="10">
                  <c:v>73.269080839612428</c:v>
                </c:pt>
                <c:pt idx="11">
                  <c:v>82.830287923777334</c:v>
                </c:pt>
                <c:pt idx="12">
                  <c:v>92.623245340203582</c:v>
                </c:pt>
                <c:pt idx="13">
                  <c:v>102.63008936682141</c:v>
                </c:pt>
                <c:pt idx="14">
                  <c:v>112.83551531426544</c:v>
                </c:pt>
                <c:pt idx="15">
                  <c:v>123.2262640138115</c:v>
                </c:pt>
                <c:pt idx="16">
                  <c:v>133.79073716849209</c:v>
                </c:pt>
                <c:pt idx="17">
                  <c:v>144.51870350967855</c:v>
                </c:pt>
                <c:pt idx="18">
                  <c:v>155.40107044343011</c:v>
                </c:pt>
                <c:pt idx="19">
                  <c:v>166.42970389665609</c:v>
                </c:pt>
                <c:pt idx="20">
                  <c:v>177.59728427824675</c:v>
                </c:pt>
                <c:pt idx="21">
                  <c:v>188.89718993397258</c:v>
                </c:pt>
                <c:pt idx="22">
                  <c:v>200.32340183184448</c:v>
                </c:pt>
                <c:pt idx="23">
                  <c:v>211.87042485273398</c:v>
                </c:pt>
                <c:pt idx="24">
                  <c:v>223.53322222005974</c:v>
                </c:pt>
                <c:pt idx="25">
                  <c:v>235.30716043601811</c:v>
                </c:pt>
                <c:pt idx="26">
                  <c:v>247.18796270053662</c:v>
                </c:pt>
                <c:pt idx="27">
                  <c:v>259.17166923968534</c:v>
                </c:pt>
                <c:pt idx="28">
                  <c:v>271.254603307975</c:v>
                </c:pt>
                <c:pt idx="29">
                  <c:v>283.43334188500506</c:v>
                </c:pt>
                <c:pt idx="30">
                  <c:v>295.7046902831172</c:v>
                </c:pt>
                <c:pt idx="31">
                  <c:v>308.06566003452878</c:v>
                </c:pt>
                <c:pt idx="32">
                  <c:v>320.51344954498182</c:v>
                </c:pt>
                <c:pt idx="33">
                  <c:v>333.0454270943215</c:v>
                </c:pt>
                <c:pt idx="34">
                  <c:v>345.65911583854216</c:v>
                </c:pt>
                <c:pt idx="35">
                  <c:v>358.352180527126</c:v>
                </c:pt>
                <c:pt idx="36">
                  <c:v>371.12241569724029</c:v>
                </c:pt>
                <c:pt idx="37">
                  <c:v>383.96773514506083</c:v>
                </c:pt>
                <c:pt idx="38">
                  <c:v>396.88616250605429</c:v>
                </c:pt>
                <c:pt idx="39">
                  <c:v>409.87582280194437</c:v>
                </c:pt>
                <c:pt idx="40">
                  <c:v>422.9349348334456</c:v>
                </c:pt>
                <c:pt idx="41">
                  <c:v>436.06180431555731</c:v>
                </c:pt>
                <c:pt idx="42">
                  <c:v>449.25481766696436</c:v>
                </c:pt>
                <c:pt idx="43">
                  <c:v>462.51243637744051</c:v>
                </c:pt>
                <c:pt idx="44">
                  <c:v>475.83319188753887</c:v>
                </c:pt>
                <c:pt idx="45">
                  <c:v>489.21568092361593</c:v>
                </c:pt>
                <c:pt idx="46">
                  <c:v>502.65856123867377</c:v>
                </c:pt>
                <c:pt idx="47">
                  <c:v>516.16054771582662</c:v>
                </c:pt>
                <c:pt idx="48">
                  <c:v>529.72040879660108</c:v>
                </c:pt>
                <c:pt idx="49">
                  <c:v>543.33696320090974</c:v>
                </c:pt>
                <c:pt idx="50">
                  <c:v>557.00907690951783</c:v>
                </c:pt>
                <c:pt idx="51">
                  <c:v>570.73566038325805</c:v>
                </c:pt>
                <c:pt idx="52">
                  <c:v>584.51566599622106</c:v>
                </c:pt>
                <c:pt idx="53">
                  <c:v>598.3480856627267</c:v>
                </c:pt>
                <c:pt idx="54">
                  <c:v>612.23194864012794</c:v>
                </c:pt>
                <c:pt idx="55">
                  <c:v>626.16631949145585</c:v>
                </c:pt>
                <c:pt idx="56">
                  <c:v>640.15029619363111</c:v>
                </c:pt>
                <c:pt idx="57">
                  <c:v>654.18300837846652</c:v>
                </c:pt>
                <c:pt idx="58">
                  <c:v>668.2636156950133</c:v>
                </c:pt>
                <c:pt idx="59">
                  <c:v>682.39130628295834</c:v>
                </c:pt>
                <c:pt idx="60">
                  <c:v>696.56529534782374</c:v>
                </c:pt>
                <c:pt idx="61">
                  <c:v>710.78482382961442</c:v>
                </c:pt>
                <c:pt idx="62">
                  <c:v>725.0491571573798</c:v>
                </c:pt>
                <c:pt idx="63">
                  <c:v>739.35758408286904</c:v>
                </c:pt>
                <c:pt idx="64">
                  <c:v>753.70941558709558</c:v>
                </c:pt>
                <c:pt idx="65">
                  <c:v>768.10398385420672</c:v>
                </c:pt>
                <c:pt idx="66">
                  <c:v>782.54064130755307</c:v>
                </c:pt>
                <c:pt idx="67">
                  <c:v>797.01875970331787</c:v>
                </c:pt>
                <c:pt idx="68">
                  <c:v>811.53772927747218</c:v>
                </c:pt>
                <c:pt idx="69">
                  <c:v>826.0969579421909</c:v>
                </c:pt>
                <c:pt idx="70">
                  <c:v>840.69587052819554</c:v>
                </c:pt>
                <c:pt idx="71">
                  <c:v>855.33390806979014</c:v>
                </c:pt>
                <c:pt idx="72">
                  <c:v>870.01052712962178</c:v>
                </c:pt>
                <c:pt idx="73">
                  <c:v>884.72519916045019</c:v>
                </c:pt>
                <c:pt idx="74">
                  <c:v>899.47740990141676</c:v>
                </c:pt>
              </c:numCache>
            </c:numRef>
          </c:yVal>
          <c:smooth val="1"/>
          <c:extLst>
            <c:ext xmlns:c16="http://schemas.microsoft.com/office/drawing/2014/chart" uri="{C3380CC4-5D6E-409C-BE32-E72D297353CC}">
              <c16:uniqueId val="{00000000-05A5-4DCB-A84A-83975C5F25A1}"/>
            </c:ext>
          </c:extLst>
        </c:ser>
        <c:ser>
          <c:idx val="1"/>
          <c:order val="1"/>
          <c:tx>
            <c:v>Adiabatic</c:v>
          </c:tx>
          <c:spPr>
            <a:ln w="19050" cap="rnd">
              <a:solidFill>
                <a:schemeClr val="accent1"/>
              </a:solidFill>
              <a:round/>
            </a:ln>
            <a:effectLst/>
          </c:spPr>
          <c:marker>
            <c:symbol val="none"/>
          </c:marker>
          <c:xVal>
            <c:numRef>
              <c:f>'Ideal Gas Work'!$Q$5:$Q$79</c:f>
              <c:numCache>
                <c:formatCode>General</c:formatCode>
                <c:ptCount val="7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numCache>
            </c:numRef>
          </c:xVal>
          <c:yVal>
            <c:numRef>
              <c:f>'Ideal Gas Work'!$V$5:$V$79</c:f>
              <c:numCache>
                <c:formatCode>General</c:formatCode>
                <c:ptCount val="75"/>
                <c:pt idx="0">
                  <c:v>0</c:v>
                </c:pt>
                <c:pt idx="1">
                  <c:v>3.4934819835237354</c:v>
                </c:pt>
                <c:pt idx="2">
                  <c:v>7.8575075797399672</c:v>
                </c:pt>
                <c:pt idx="3">
                  <c:v>12.718617540367877</c:v>
                </c:pt>
                <c:pt idx="4">
                  <c:v>17.918797328690069</c:v>
                </c:pt>
                <c:pt idx="5">
                  <c:v>23.372028506088629</c:v>
                </c:pt>
                <c:pt idx="6">
                  <c:v>29.024819416381867</c:v>
                </c:pt>
                <c:pt idx="7">
                  <c:v>34.840991229900226</c:v>
                </c:pt>
                <c:pt idx="8">
                  <c:v>40.794606806893221</c:v>
                </c:pt>
                <c:pt idx="9">
                  <c:v>46.866255889338021</c:v>
                </c:pt>
                <c:pt idx="10">
                  <c:v>53.040925272488508</c:v>
                </c:pt>
                <c:pt idx="11">
                  <c:v>59.306694551468162</c:v>
                </c:pt>
                <c:pt idx="12">
                  <c:v>65.653895145467033</c:v>
                </c:pt>
                <c:pt idx="13">
                  <c:v>72.074545022655798</c:v>
                </c:pt>
                <c:pt idx="14">
                  <c:v>78.561955499263163</c:v>
                </c:pt>
                <c:pt idx="15">
                  <c:v>85.110449756668146</c:v>
                </c:pt>
                <c:pt idx="16">
                  <c:v>91.7151563421194</c:v>
                </c:pt>
                <c:pt idx="17">
                  <c:v>98.371854447962164</c:v>
                </c:pt>
                <c:pt idx="18">
                  <c:v>105.07685583530622</c:v>
                </c:pt>
                <c:pt idx="19">
                  <c:v>111.82691325468751</c:v>
                </c:pt>
                <c:pt idx="20">
                  <c:v>118.61914839266463</c:v>
                </c:pt>
                <c:pt idx="21">
                  <c:v>125.45099445152361</c:v>
                </c:pt>
                <c:pt idx="22">
                  <c:v>132.32014986168883</c:v>
                </c:pt>
                <c:pt idx="23">
                  <c:v>139.22454057931378</c:v>
                </c:pt>
                <c:pt idx="24">
                  <c:v>146.16228908619058</c:v>
                </c:pt>
                <c:pt idx="25">
                  <c:v>153.13168868069795</c:v>
                </c:pt>
                <c:pt idx="26">
                  <c:v>160.13118198845763</c:v>
                </c:pt>
                <c:pt idx="27">
                  <c:v>167.15934286983045</c:v>
                </c:pt>
                <c:pt idx="28">
                  <c:v>174.21486108547379</c:v>
                </c:pt>
                <c:pt idx="29">
                  <c:v>181.2965292191449</c:v>
                </c:pt>
                <c:pt idx="30">
                  <c:v>188.40323146147884</c:v>
                </c:pt>
                <c:pt idx="31">
                  <c:v>195.53393393859315</c:v>
                </c:pt>
                <c:pt idx="32">
                  <c:v>202.68767633120865</c:v>
                </c:pt>
                <c:pt idx="33">
                  <c:v>209.86356457832065</c:v>
                </c:pt>
                <c:pt idx="34">
                  <c:v>217.06076449734769</c:v>
                </c:pt>
                <c:pt idx="35">
                  <c:v>224.27849618282886</c:v>
                </c:pt>
                <c:pt idx="36">
                  <c:v>231.51602906970956</c:v>
                </c:pt>
                <c:pt idx="37">
                  <c:v>238.7726775665889</c:v>
                </c:pt>
                <c:pt idx="38">
                  <c:v>246.04779717987176</c:v>
                </c:pt>
                <c:pt idx="39">
                  <c:v>253.34078106251297</c:v>
                </c:pt>
                <c:pt idx="40">
                  <c:v>260.65105693140919</c:v>
                </c:pt>
                <c:pt idx="41">
                  <c:v>267.97808430603607</c:v>
                </c:pt>
                <c:pt idx="42">
                  <c:v>275.32135202804108</c:v>
                </c:pt>
                <c:pt idx="43">
                  <c:v>282.68037602732824</c:v>
                </c:pt>
                <c:pt idx="44">
                  <c:v>290.05469730512232</c:v>
                </c:pt>
                <c:pt idx="45">
                  <c:v>297.44388010859132</c:v>
                </c:pt>
                <c:pt idx="46">
                  <c:v>304.84751027506303</c:v>
                </c:pt>
                <c:pt idx="47">
                  <c:v>312.26519372683288</c:v>
                </c:pt>
                <c:pt idx="48">
                  <c:v>319.69655509999615</c:v>
                </c:pt>
                <c:pt idx="49">
                  <c:v>327.14123649291588</c:v>
                </c:pt>
                <c:pt idx="50">
                  <c:v>334.59889632167381</c:v>
                </c:pt>
                <c:pt idx="51">
                  <c:v>342.06920827148042</c:v>
                </c:pt>
                <c:pt idx="52">
                  <c:v>349.55186033427691</c:v>
                </c:pt>
                <c:pt idx="53">
                  <c:v>357.04655392399224</c:v>
                </c:pt>
                <c:pt idx="54">
                  <c:v>364.55300306183079</c:v>
                </c:pt>
                <c:pt idx="55">
                  <c:v>372.07093362491452</c:v>
                </c:pt>
                <c:pt idx="56">
                  <c:v>379.60008265227583</c:v>
                </c:pt>
                <c:pt idx="57">
                  <c:v>387.14019770293567</c:v>
                </c:pt>
                <c:pt idx="58">
                  <c:v>394.69103626128481</c:v>
                </c:pt>
                <c:pt idx="59">
                  <c:v>402.25236518558427</c:v>
                </c:pt>
                <c:pt idx="60">
                  <c:v>409.8239601957614</c:v>
                </c:pt>
                <c:pt idx="61">
                  <c:v>417.40560539711828</c:v>
                </c:pt>
                <c:pt idx="62">
                  <c:v>424.99709283689617</c:v>
                </c:pt>
                <c:pt idx="63">
                  <c:v>432.5982220909371</c:v>
                </c:pt>
                <c:pt idx="64">
                  <c:v>440.20879987798219</c:v>
                </c:pt>
                <c:pt idx="65">
                  <c:v>447.82863969932833</c:v>
                </c:pt>
                <c:pt idx="66">
                  <c:v>455.45756150186236</c:v>
                </c:pt>
                <c:pt idx="67">
                  <c:v>463.0953913625836</c:v>
                </c:pt>
                <c:pt idx="68">
                  <c:v>470.7419611929879</c:v>
                </c:pt>
                <c:pt idx="69">
                  <c:v>478.3971084617736</c:v>
                </c:pt>
                <c:pt idx="70">
                  <c:v>486.06067593448449</c:v>
                </c:pt>
                <c:pt idx="71">
                  <c:v>493.73251142884942</c:v>
                </c:pt>
                <c:pt idx="72">
                  <c:v>501.41246758466286</c:v>
                </c:pt>
                <c:pt idx="73">
                  <c:v>509.10040164712939</c:v>
                </c:pt>
                <c:pt idx="74">
                  <c:v>516.79617526275456</c:v>
                </c:pt>
              </c:numCache>
            </c:numRef>
          </c:yVal>
          <c:smooth val="1"/>
          <c:extLst>
            <c:ext xmlns:c16="http://schemas.microsoft.com/office/drawing/2014/chart" uri="{C3380CC4-5D6E-409C-BE32-E72D297353CC}">
              <c16:uniqueId val="{00000001-05A5-4DCB-A84A-83975C5F25A1}"/>
            </c:ext>
          </c:extLst>
        </c:ser>
        <c:dLbls>
          <c:showLegendKey val="0"/>
          <c:showVal val="0"/>
          <c:showCatName val="0"/>
          <c:showSerName val="0"/>
          <c:showPercent val="0"/>
          <c:showBubbleSize val="0"/>
        </c:dLbls>
        <c:axId val="756301448"/>
        <c:axId val="756303088"/>
      </c:scatterChart>
      <c:valAx>
        <c:axId val="756301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Pressure (bar)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56303088"/>
        <c:crosses val="autoZero"/>
        <c:crossBetween val="midCat"/>
      </c:valAx>
      <c:valAx>
        <c:axId val="756303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Energy (MWh/100,000 m3)</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563014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'Ideal Gas Work'!$AT$5:$AT$42</c:f>
              <c:numCache>
                <c:formatCode>General</c:formatCode>
                <c:ptCount val="38"/>
                <c:pt idx="0">
                  <c:v>273</c:v>
                </c:pt>
                <c:pt idx="1">
                  <c:v>300</c:v>
                </c:pt>
                <c:pt idx="2">
                  <c:v>325</c:v>
                </c:pt>
                <c:pt idx="3">
                  <c:v>350</c:v>
                </c:pt>
                <c:pt idx="4">
                  <c:v>375</c:v>
                </c:pt>
                <c:pt idx="5">
                  <c:v>400</c:v>
                </c:pt>
                <c:pt idx="6">
                  <c:v>425</c:v>
                </c:pt>
                <c:pt idx="7">
                  <c:v>450</c:v>
                </c:pt>
                <c:pt idx="8">
                  <c:v>475</c:v>
                </c:pt>
                <c:pt idx="9">
                  <c:v>500</c:v>
                </c:pt>
                <c:pt idx="10">
                  <c:v>525</c:v>
                </c:pt>
                <c:pt idx="11">
                  <c:v>550</c:v>
                </c:pt>
                <c:pt idx="12">
                  <c:v>575</c:v>
                </c:pt>
                <c:pt idx="13">
                  <c:v>600</c:v>
                </c:pt>
                <c:pt idx="14">
                  <c:v>625</c:v>
                </c:pt>
                <c:pt idx="15">
                  <c:v>650</c:v>
                </c:pt>
                <c:pt idx="16">
                  <c:v>675</c:v>
                </c:pt>
                <c:pt idx="17">
                  <c:v>700</c:v>
                </c:pt>
                <c:pt idx="18">
                  <c:v>725</c:v>
                </c:pt>
                <c:pt idx="19">
                  <c:v>750</c:v>
                </c:pt>
                <c:pt idx="20">
                  <c:v>775</c:v>
                </c:pt>
                <c:pt idx="21">
                  <c:v>800</c:v>
                </c:pt>
                <c:pt idx="22">
                  <c:v>825</c:v>
                </c:pt>
                <c:pt idx="23">
                  <c:v>850</c:v>
                </c:pt>
                <c:pt idx="24">
                  <c:v>875</c:v>
                </c:pt>
                <c:pt idx="25">
                  <c:v>900</c:v>
                </c:pt>
                <c:pt idx="26">
                  <c:v>925</c:v>
                </c:pt>
                <c:pt idx="27">
                  <c:v>950</c:v>
                </c:pt>
                <c:pt idx="28">
                  <c:v>975</c:v>
                </c:pt>
                <c:pt idx="29">
                  <c:v>1000</c:v>
                </c:pt>
                <c:pt idx="30">
                  <c:v>1025</c:v>
                </c:pt>
                <c:pt idx="31">
                  <c:v>1050</c:v>
                </c:pt>
                <c:pt idx="32">
                  <c:v>1075</c:v>
                </c:pt>
                <c:pt idx="33">
                  <c:v>1100</c:v>
                </c:pt>
                <c:pt idx="34">
                  <c:v>1125</c:v>
                </c:pt>
                <c:pt idx="35">
                  <c:v>1150</c:v>
                </c:pt>
                <c:pt idx="36">
                  <c:v>1175</c:v>
                </c:pt>
                <c:pt idx="37">
                  <c:v>1200</c:v>
                </c:pt>
              </c:numCache>
            </c:numRef>
          </c:xVal>
          <c:yVal>
            <c:numRef>
              <c:f>'Ideal Gas Work'!$AY$5:$AY$42</c:f>
              <c:numCache>
                <c:formatCode>General</c:formatCode>
                <c:ptCount val="38"/>
                <c:pt idx="0">
                  <c:v>0.29817854995549309</c:v>
                </c:pt>
                <c:pt idx="1">
                  <c:v>0.30627529793751779</c:v>
                </c:pt>
                <c:pt idx="2">
                  <c:v>0.31288333058222129</c:v>
                </c:pt>
                <c:pt idx="3">
                  <c:v>0.31877858507323914</c:v>
                </c:pt>
                <c:pt idx="4">
                  <c:v>0.32407048600819444</c:v>
                </c:pt>
                <c:pt idx="5">
                  <c:v>0.32884715010917276</c:v>
                </c:pt>
                <c:pt idx="6">
                  <c:v>0.33318033196740621</c:v>
                </c:pt>
                <c:pt idx="7">
                  <c:v>0.33712905335810495</c:v>
                </c:pt>
                <c:pt idx="8">
                  <c:v>0.34074230756014356</c:v>
                </c:pt>
                <c:pt idx="9">
                  <c:v>0.3440611025166711</c:v>
                </c:pt>
                <c:pt idx="10">
                  <c:v>0.34712002403551445</c:v>
                </c:pt>
                <c:pt idx="11">
                  <c:v>0.349948445612485</c:v>
                </c:pt>
                <c:pt idx="12">
                  <c:v>0.35257147469217415</c:v>
                </c:pt>
                <c:pt idx="13">
                  <c:v>0.35501070000648421</c:v>
                </c:pt>
                <c:pt idx="14">
                  <c:v>0.35728478712627199</c:v>
                </c:pt>
                <c:pt idx="15">
                  <c:v>0.35940995701497069</c:v>
                </c:pt>
                <c:pt idx="16">
                  <c:v>0.36140037354943128</c:v>
                </c:pt>
                <c:pt idx="17">
                  <c:v>0.36326845958996612</c:v>
                </c:pt>
                <c:pt idx="18">
                  <c:v>0.36502515651108908</c:v>
                </c:pt>
                <c:pt idx="19">
                  <c:v>0.36668013865086324</c:v>
                </c:pt>
                <c:pt idx="20">
                  <c:v>0.36824199155773674</c:v>
                </c:pt>
                <c:pt idx="21">
                  <c:v>0.36971836096990845</c:v>
                </c:pt>
                <c:pt idx="22">
                  <c:v>0.37111607798442309</c:v>
                </c:pt>
                <c:pt idx="23">
                  <c:v>0.37244126474046069</c:v>
                </c:pt>
                <c:pt idx="24">
                  <c:v>0.37369942406637008</c:v>
                </c:pt>
                <c:pt idx="25">
                  <c:v>0.37489551585929309</c:v>
                </c:pt>
                <c:pt idx="26">
                  <c:v>0.37603402243302098</c:v>
                </c:pt>
                <c:pt idx="27">
                  <c:v>0.37711900464929254</c:v>
                </c:pt>
                <c:pt idx="28">
                  <c:v>0.37815415031424848</c:v>
                </c:pt>
                <c:pt idx="29">
                  <c:v>0.37914281605562183</c:v>
                </c:pt>
                <c:pt idx="30">
                  <c:v>0.38008806368270098</c:v>
                </c:pt>
                <c:pt idx="31">
                  <c:v>0.3809926918588909</c:v>
                </c:pt>
                <c:pt idx="32">
                  <c:v>0.38185926377702462</c:v>
                </c:pt>
                <c:pt idx="33">
                  <c:v>0.38269013141386415</c:v>
                </c:pt>
                <c:pt idx="34">
                  <c:v>0.38348745684713137</c:v>
                </c:pt>
                <c:pt idx="35">
                  <c:v>0.38425323104190789</c:v>
                </c:pt>
                <c:pt idx="36">
                  <c:v>0.38498929045009739</c:v>
                </c:pt>
                <c:pt idx="37">
                  <c:v>0.38569733171430615</c:v>
                </c:pt>
              </c:numCache>
            </c:numRef>
          </c:yVal>
          <c:smooth val="1"/>
          <c:extLst>
            <c:ext xmlns:c16="http://schemas.microsoft.com/office/drawing/2014/chart" uri="{C3380CC4-5D6E-409C-BE32-E72D297353CC}">
              <c16:uniqueId val="{00000000-7556-4FA3-8B28-CC0462EEAF71}"/>
            </c:ext>
          </c:extLst>
        </c:ser>
        <c:dLbls>
          <c:showLegendKey val="0"/>
          <c:showVal val="0"/>
          <c:showCatName val="0"/>
          <c:showSerName val="0"/>
          <c:showPercent val="0"/>
          <c:showBubbleSize val="0"/>
        </c:dLbls>
        <c:axId val="742837584"/>
        <c:axId val="742834960"/>
      </c:scatterChart>
      <c:valAx>
        <c:axId val="742837584"/>
        <c:scaling>
          <c:orientation val="minMax"/>
          <c:min val="2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Turbine Inlet Temperature (K)</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42834960"/>
        <c:crosses val="autoZero"/>
        <c:crossBetween val="midCat"/>
      </c:valAx>
      <c:valAx>
        <c:axId val="742834960"/>
        <c:scaling>
          <c:orientation val="minMax"/>
          <c:max val="0.39000000000000007"/>
          <c:min val="0.290000000000000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Efficiency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42837584"/>
        <c:crosses val="autoZero"/>
        <c:crossBetween val="midCat"/>
      </c:valAx>
      <c:spPr>
        <a:noFill/>
        <a:ln>
          <a:noFill/>
        </a:ln>
        <a:effectLst/>
      </c:spPr>
    </c:plotArea>
    <c:plotVisOnly val="1"/>
    <c:dispBlanksAs val="gap"/>
    <c:showDLblsOverMax val="0"/>
  </c:chart>
  <c:spPr>
    <a:noFill/>
    <a:ln>
      <a:noFill/>
    </a:ln>
    <a:effectLst/>
  </c:spPr>
  <c:txPr>
    <a:bodyPr/>
    <a:lstStyle/>
    <a:p>
      <a:pPr>
        <a:defRPr sz="10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'Ideal Gas Work'!$AT$5:$AT$31</c:f>
              <c:numCache>
                <c:formatCode>General</c:formatCode>
                <c:ptCount val="27"/>
                <c:pt idx="0">
                  <c:v>273</c:v>
                </c:pt>
                <c:pt idx="1">
                  <c:v>300</c:v>
                </c:pt>
                <c:pt idx="2">
                  <c:v>325</c:v>
                </c:pt>
                <c:pt idx="3">
                  <c:v>350</c:v>
                </c:pt>
                <c:pt idx="4">
                  <c:v>375</c:v>
                </c:pt>
                <c:pt idx="5">
                  <c:v>400</c:v>
                </c:pt>
                <c:pt idx="6">
                  <c:v>425</c:v>
                </c:pt>
                <c:pt idx="7">
                  <c:v>450</c:v>
                </c:pt>
                <c:pt idx="8">
                  <c:v>475</c:v>
                </c:pt>
                <c:pt idx="9">
                  <c:v>500</c:v>
                </c:pt>
                <c:pt idx="10">
                  <c:v>525</c:v>
                </c:pt>
                <c:pt idx="11">
                  <c:v>550</c:v>
                </c:pt>
                <c:pt idx="12">
                  <c:v>575</c:v>
                </c:pt>
                <c:pt idx="13">
                  <c:v>600</c:v>
                </c:pt>
                <c:pt idx="14">
                  <c:v>625</c:v>
                </c:pt>
                <c:pt idx="15">
                  <c:v>650</c:v>
                </c:pt>
                <c:pt idx="16">
                  <c:v>675</c:v>
                </c:pt>
                <c:pt idx="17">
                  <c:v>700</c:v>
                </c:pt>
                <c:pt idx="18">
                  <c:v>725</c:v>
                </c:pt>
                <c:pt idx="19">
                  <c:v>750</c:v>
                </c:pt>
                <c:pt idx="20">
                  <c:v>775</c:v>
                </c:pt>
                <c:pt idx="21">
                  <c:v>800</c:v>
                </c:pt>
                <c:pt idx="22">
                  <c:v>825</c:v>
                </c:pt>
                <c:pt idx="23">
                  <c:v>850</c:v>
                </c:pt>
                <c:pt idx="24">
                  <c:v>875</c:v>
                </c:pt>
                <c:pt idx="25">
                  <c:v>900</c:v>
                </c:pt>
                <c:pt idx="26">
                  <c:v>925</c:v>
                </c:pt>
              </c:numCache>
            </c:numRef>
          </c:xVal>
          <c:yVal>
            <c:numRef>
              <c:f>'Ideal Gas Work'!$AZ$5:$AZ$31</c:f>
              <c:numCache>
                <c:formatCode>General</c:formatCode>
                <c:ptCount val="27"/>
                <c:pt idx="0">
                  <c:v>0.29817854995549309</c:v>
                </c:pt>
                <c:pt idx="1">
                  <c:v>0.32766873621482739</c:v>
                </c:pt>
                <c:pt idx="2">
                  <c:v>0.35497446423272994</c:v>
                </c:pt>
                <c:pt idx="3">
                  <c:v>0.38228019225063231</c:v>
                </c:pt>
                <c:pt idx="4">
                  <c:v>0.40958592026853458</c:v>
                </c:pt>
                <c:pt idx="5">
                  <c:v>0.43689164828643645</c:v>
                </c:pt>
                <c:pt idx="6">
                  <c:v>0.46419737630433899</c:v>
                </c:pt>
                <c:pt idx="7">
                  <c:v>0.4915031043222412</c:v>
                </c:pt>
                <c:pt idx="8">
                  <c:v>0.51880883234014341</c:v>
                </c:pt>
                <c:pt idx="9">
                  <c:v>0.54611456035804573</c:v>
                </c:pt>
                <c:pt idx="10">
                  <c:v>0.57342028837594816</c:v>
                </c:pt>
                <c:pt idx="11">
                  <c:v>0.60072601639385081</c:v>
                </c:pt>
                <c:pt idx="12">
                  <c:v>0.6280317444117528</c:v>
                </c:pt>
                <c:pt idx="13">
                  <c:v>0.65533747242965512</c:v>
                </c:pt>
                <c:pt idx="14">
                  <c:v>0.68264320044755722</c:v>
                </c:pt>
                <c:pt idx="15">
                  <c:v>0.70994892846545909</c:v>
                </c:pt>
                <c:pt idx="16">
                  <c:v>0.73725465648336241</c:v>
                </c:pt>
                <c:pt idx="17">
                  <c:v>0.76456038450126473</c:v>
                </c:pt>
                <c:pt idx="18">
                  <c:v>0.7918661125191665</c:v>
                </c:pt>
                <c:pt idx="19">
                  <c:v>0.81917184053706882</c:v>
                </c:pt>
                <c:pt idx="20">
                  <c:v>0.84647756855497069</c:v>
                </c:pt>
                <c:pt idx="21">
                  <c:v>0.87378329657287257</c:v>
                </c:pt>
                <c:pt idx="22">
                  <c:v>0.90108902459077556</c:v>
                </c:pt>
                <c:pt idx="23">
                  <c:v>0.92839475260867843</c:v>
                </c:pt>
                <c:pt idx="24">
                  <c:v>0.95570048062658164</c:v>
                </c:pt>
                <c:pt idx="25">
                  <c:v>0.98300620864448307</c:v>
                </c:pt>
                <c:pt idx="26">
                  <c:v>1.0103119366623849</c:v>
                </c:pt>
              </c:numCache>
            </c:numRef>
          </c:yVal>
          <c:smooth val="1"/>
          <c:extLst>
            <c:ext xmlns:c16="http://schemas.microsoft.com/office/drawing/2014/chart" uri="{C3380CC4-5D6E-409C-BE32-E72D297353CC}">
              <c16:uniqueId val="{00000000-29E9-4A24-978F-BB3D4E7DAF21}"/>
            </c:ext>
          </c:extLst>
        </c:ser>
        <c:dLbls>
          <c:showLegendKey val="0"/>
          <c:showVal val="0"/>
          <c:showCatName val="0"/>
          <c:showSerName val="0"/>
          <c:showPercent val="0"/>
          <c:showBubbleSize val="0"/>
        </c:dLbls>
        <c:axId val="795885720"/>
        <c:axId val="795886376"/>
      </c:scatterChart>
      <c:valAx>
        <c:axId val="795885720"/>
        <c:scaling>
          <c:orientation val="minMax"/>
          <c:max val="950"/>
          <c:min val="2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Turbine Inlet Temperature (K)</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95886376"/>
        <c:crosses val="autoZero"/>
        <c:crossBetween val="midCat"/>
      </c:valAx>
      <c:valAx>
        <c:axId val="795886376"/>
        <c:scaling>
          <c:orientation val="minMax"/>
          <c:max val="1"/>
          <c:min val="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Efficiency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95885720"/>
        <c:crosses val="autoZero"/>
        <c:crossBetween val="midCat"/>
      </c:valAx>
      <c:spPr>
        <a:noFill/>
        <a:ln>
          <a:noFill/>
        </a:ln>
        <a:effectLst/>
      </c:spPr>
    </c:plotArea>
    <c:plotVisOnly val="1"/>
    <c:dispBlanksAs val="gap"/>
    <c:showDLblsOverMax val="0"/>
  </c:chart>
  <c:spPr>
    <a:noFill/>
    <a:ln>
      <a:noFill/>
    </a:ln>
    <a:effectLst/>
  </c:spPr>
  <c:txPr>
    <a:bodyPr/>
    <a:lstStyle/>
    <a:p>
      <a:pPr>
        <a:defRPr sz="10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Adiabatic</c:v>
          </c:tx>
          <c:spPr>
            <a:ln w="19050" cap="rnd">
              <a:solidFill>
                <a:schemeClr val="accent1"/>
              </a:solidFill>
              <a:round/>
            </a:ln>
            <a:effectLst/>
          </c:spPr>
          <c:marker>
            <c:symbol val="none"/>
          </c:marker>
          <c:xVal>
            <c:numRef>
              <c:f>'Ideal Gas Work'!$D$5:$D$79</c:f>
              <c:numCache>
                <c:formatCode>General</c:formatCode>
                <c:ptCount val="7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numCache>
            </c:numRef>
          </c:xVal>
          <c:yVal>
            <c:numRef>
              <c:f>'Ideal Gas Work'!$C$5:$C$79</c:f>
              <c:numCache>
                <c:formatCode>General</c:formatCode>
                <c:ptCount val="75"/>
                <c:pt idx="0">
                  <c:v>0</c:v>
                </c:pt>
                <c:pt idx="1">
                  <c:v>1733.2636772674243</c:v>
                </c:pt>
                <c:pt idx="2">
                  <c:v>2918.1758963329003</c:v>
                </c:pt>
                <c:pt idx="3">
                  <c:v>3846.135766193071</c:v>
                </c:pt>
                <c:pt idx="4">
                  <c:v>4620.3207084378655</c:v>
                </c:pt>
                <c:pt idx="5">
                  <c:v>5290.5599402676098</c:v>
                </c:pt>
                <c:pt idx="6">
                  <c:v>5885.1240658009374</c:v>
                </c:pt>
                <c:pt idx="7">
                  <c:v>6421.7556921809664</c:v>
                </c:pt>
                <c:pt idx="8">
                  <c:v>6912.3944475285116</c:v>
                </c:pt>
                <c:pt idx="9">
                  <c:v>7365.4977076568812</c:v>
                </c:pt>
                <c:pt idx="10">
                  <c:v>7787.2967936075838</c:v>
                </c:pt>
                <c:pt idx="11">
                  <c:v>8182.5284828408594</c:v>
                </c:pt>
                <c:pt idx="12">
                  <c:v>8554.8860205680303</c:v>
                </c:pt>
                <c:pt idx="13">
                  <c:v>8907.3102701661137</c:v>
                </c:pt>
                <c:pt idx="14">
                  <c:v>9242.1849148799174</c:v>
                </c:pt>
                <c:pt idx="15">
                  <c:v>9561.4715500013317</c:v>
                </c:pt>
                <c:pt idx="16">
                  <c:v>9866.805734445179</c:v>
                </c:pt>
                <c:pt idx="17">
                  <c:v>10159.566892051876</c:v>
                </c:pt>
                <c:pt idx="18">
                  <c:v>10440.930223712103</c:v>
                </c:pt>
                <c:pt idx="19">
                  <c:v>10711.905952912923</c:v>
                </c:pt>
                <c:pt idx="20">
                  <c:v>10973.369467511729</c:v>
                </c:pt>
                <c:pt idx="21">
                  <c:v>11226.084798017797</c:v>
                </c:pt>
                <c:pt idx="22">
                  <c:v>11470.723138351048</c:v>
                </c:pt>
                <c:pt idx="23">
                  <c:v>11707.877623767448</c:v>
                </c:pt>
                <c:pt idx="24">
                  <c:v>11938.075245252059</c:v>
                </c:pt>
                <c:pt idx="25">
                  <c:v>12161.786546502837</c:v>
                </c:pt>
                <c:pt idx="26">
                  <c:v>12379.433584807135</c:v>
                </c:pt>
                <c:pt idx="27">
                  <c:v>12591.396518835683</c:v>
                </c:pt>
                <c:pt idx="28">
                  <c:v>12798.01910032309</c:v>
                </c:pt>
                <c:pt idx="29">
                  <c:v>12999.613283188668</c:v>
                </c:pt>
                <c:pt idx="30">
                  <c:v>13196.46311637008</c:v>
                </c:pt>
                <c:pt idx="31">
                  <c:v>13388.828051006671</c:v>
                </c:pt>
                <c:pt idx="32">
                  <c:v>13576.945765476225</c:v>
                </c:pt>
                <c:pt idx="33">
                  <c:v>13761.034590939111</c:v>
                </c:pt>
                <c:pt idx="34">
                  <c:v>13941.295603877474</c:v>
                </c:pt>
                <c:pt idx="35">
                  <c:v>14117.914439482383</c:v>
                </c:pt>
                <c:pt idx="36">
                  <c:v>14291.06286978953</c:v>
                </c:pt>
                <c:pt idx="37">
                  <c:v>14460.900182568661</c:v>
                </c:pt>
                <c:pt idx="38">
                  <c:v>14627.574390665037</c:v>
                </c:pt>
                <c:pt idx="39">
                  <c:v>14791.223296422475</c:v>
                </c:pt>
                <c:pt idx="40">
                  <c:v>14951.975431716843</c:v>
                </c:pt>
                <c:pt idx="41">
                  <c:v>15109.950890794713</c:v>
                </c:pt>
                <c:pt idx="42">
                  <c:v>15265.262070384826</c:v>
                </c:pt>
                <c:pt idx="43">
                  <c:v>15418.014329308406</c:v>
                </c:pt>
                <c:pt idx="44">
                  <c:v>15568.306577962745</c:v>
                </c:pt>
                <c:pt idx="45">
                  <c:v>15716.231806516558</c:v>
                </c:pt>
                <c:pt idx="46">
                  <c:v>15861.877559374265</c:v>
                </c:pt>
                <c:pt idx="47">
                  <c:v>16005.32636239501</c:v>
                </c:pt>
                <c:pt idx="48">
                  <c:v>16146.656108450996</c:v>
                </c:pt>
                <c:pt idx="49">
                  <c:v>16285.940406150123</c:v>
                </c:pt>
                <c:pt idx="50">
                  <c:v>16423.24889590382</c:v>
                </c:pt>
                <c:pt idx="51">
                  <c:v>16558.647536974695</c:v>
                </c:pt>
                <c:pt idx="52">
                  <c:v>16692.198868672051</c:v>
                </c:pt>
                <c:pt idx="53">
                  <c:v>16823.962248464792</c:v>
                </c:pt>
                <c:pt idx="54">
                  <c:v>16953.994069438664</c:v>
                </c:pt>
                <c:pt idx="55">
                  <c:v>17082.347959230818</c:v>
                </c:pt>
                <c:pt idx="56">
                  <c:v>17209.07496231993</c:v>
                </c:pt>
                <c:pt idx="57">
                  <c:v>17334.223707330944</c:v>
                </c:pt>
                <c:pt idx="58">
                  <c:v>17457.840560821482</c:v>
                </c:pt>
                <c:pt idx="59">
                  <c:v>17579.969768852272</c:v>
                </c:pt>
                <c:pt idx="60">
                  <c:v>17700.653587497876</c:v>
                </c:pt>
                <c:pt idx="61">
                  <c:v>17819.93240332829</c:v>
                </c:pt>
                <c:pt idx="62">
                  <c:v>17937.844844780237</c:v>
                </c:pt>
                <c:pt idx="63">
                  <c:v>18054.42788524045</c:v>
                </c:pt>
                <c:pt idx="64">
                  <c:v>18169.716938576625</c:v>
                </c:pt>
                <c:pt idx="65">
                  <c:v>18283.74594777657</c:v>
                </c:pt>
                <c:pt idx="66">
                  <c:v>18396.547467289369</c:v>
                </c:pt>
                <c:pt idx="67">
                  <c:v>18508.152739602294</c:v>
                </c:pt>
                <c:pt idx="68">
                  <c:v>18618.591766536396</c:v>
                </c:pt>
                <c:pt idx="69">
                  <c:v>18727.893375694886</c:v>
                </c:pt>
                <c:pt idx="70">
                  <c:v>18836.085282458938</c:v>
                </c:pt>
                <c:pt idx="71">
                  <c:v>18943.19414788697</c:v>
                </c:pt>
                <c:pt idx="72">
                  <c:v>19049.245632841212</c:v>
                </c:pt>
                <c:pt idx="73">
                  <c:v>19154.264448635473</c:v>
                </c:pt>
                <c:pt idx="74">
                  <c:v>19258.274404471355</c:v>
                </c:pt>
              </c:numCache>
            </c:numRef>
          </c:yVal>
          <c:smooth val="1"/>
          <c:extLst>
            <c:ext xmlns:c16="http://schemas.microsoft.com/office/drawing/2014/chart" uri="{C3380CC4-5D6E-409C-BE32-E72D297353CC}">
              <c16:uniqueId val="{00000000-8A7E-49AF-A477-7037FA85A354}"/>
            </c:ext>
          </c:extLst>
        </c:ser>
        <c:ser>
          <c:idx val="1"/>
          <c:order val="1"/>
          <c:tx>
            <c:v>Isothermal</c:v>
          </c:tx>
          <c:spPr>
            <a:ln w="19050" cap="rnd">
              <a:solidFill>
                <a:srgbClr val="FF0000"/>
              </a:solidFill>
              <a:round/>
            </a:ln>
            <a:effectLst/>
          </c:spPr>
          <c:marker>
            <c:symbol val="none"/>
          </c:marker>
          <c:xVal>
            <c:numRef>
              <c:f>'Ideal Gas Work'!$D$5:$D$79</c:f>
              <c:numCache>
                <c:formatCode>General</c:formatCode>
                <c:ptCount val="7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numCache>
            </c:numRef>
          </c:xVal>
          <c:yVal>
            <c:numRef>
              <c:f>'Ideal Gas Work'!$B$5:$B$79</c:f>
              <c:numCache>
                <c:formatCode>General</c:formatCode>
                <c:ptCount val="75"/>
                <c:pt idx="0">
                  <c:v>0</c:v>
                </c:pt>
                <c:pt idx="1">
                  <c:v>1573.2514049548802</c:v>
                </c:pt>
                <c:pt idx="2">
                  <c:v>2493.5444810603599</c:v>
                </c:pt>
                <c:pt idx="3">
                  <c:v>3146.5028099097603</c:v>
                </c:pt>
                <c:pt idx="4">
                  <c:v>3652.9766374857513</c:v>
                </c:pt>
                <c:pt idx="5">
                  <c:v>4066.7958860152398</c:v>
                </c:pt>
                <c:pt idx="6">
                  <c:v>4416.6750753341239</c:v>
                </c:pt>
                <c:pt idx="7">
                  <c:v>4719.7542148646407</c:v>
                </c:pt>
                <c:pt idx="8">
                  <c:v>4987.0889621207198</c:v>
                </c:pt>
                <c:pt idx="9">
                  <c:v>5226.2280424406326</c:v>
                </c:pt>
                <c:pt idx="10">
                  <c:v>5442.5556543664643</c:v>
                </c:pt>
                <c:pt idx="11">
                  <c:v>5640.0472909701202</c:v>
                </c:pt>
                <c:pt idx="12">
                  <c:v>5821.7219855163148</c:v>
                </c:pt>
                <c:pt idx="13">
                  <c:v>5989.9264802890038</c:v>
                </c:pt>
                <c:pt idx="14">
                  <c:v>6146.5211185461112</c:v>
                </c:pt>
                <c:pt idx="15">
                  <c:v>6293.0056198195207</c:v>
                </c:pt>
                <c:pt idx="16">
                  <c:v>6430.6066576979638</c:v>
                </c:pt>
                <c:pt idx="17">
                  <c:v>6560.3403670755988</c:v>
                </c:pt>
                <c:pt idx="18">
                  <c:v>6683.057928671612</c:v>
                </c:pt>
                <c:pt idx="19">
                  <c:v>6799.4794473955117</c:v>
                </c:pt>
                <c:pt idx="20">
                  <c:v>6910.2195563944833</c:v>
                </c:pt>
                <c:pt idx="21">
                  <c:v>7015.8070593213442</c:v>
                </c:pt>
                <c:pt idx="22">
                  <c:v>7116.7002027671424</c:v>
                </c:pt>
                <c:pt idx="23">
                  <c:v>7213.2986959250011</c:v>
                </c:pt>
                <c:pt idx="24">
                  <c:v>7305.9532749715027</c:v>
                </c:pt>
                <c:pt idx="25">
                  <c:v>7394.9733904711948</c:v>
                </c:pt>
                <c:pt idx="26">
                  <c:v>7480.6334431810783</c:v>
                </c:pt>
                <c:pt idx="27">
                  <c:v>7563.1778852438847</c:v>
                </c:pt>
                <c:pt idx="28">
                  <c:v>7642.8254258285606</c:v>
                </c:pt>
                <c:pt idx="29">
                  <c:v>7719.7725235009912</c:v>
                </c:pt>
                <c:pt idx="30">
                  <c:v>7794.1963057384355</c:v>
                </c:pt>
                <c:pt idx="31">
                  <c:v>7866.2570247744015</c:v>
                </c:pt>
                <c:pt idx="32">
                  <c:v>7936.1001354268228</c:v>
                </c:pt>
                <c:pt idx="33">
                  <c:v>8003.8580626528446</c:v>
                </c:pt>
                <c:pt idx="34">
                  <c:v>8069.6517128198757</c:v>
                </c:pt>
                <c:pt idx="35">
                  <c:v>8133.5917720304797</c:v>
                </c:pt>
                <c:pt idx="36">
                  <c:v>8195.7798265226756</c:v>
                </c:pt>
                <c:pt idx="37">
                  <c:v>8256.3093336264919</c:v>
                </c:pt>
                <c:pt idx="38">
                  <c:v>8315.2664665766733</c:v>
                </c:pt>
                <c:pt idx="39">
                  <c:v>8372.7308523503925</c:v>
                </c:pt>
                <c:pt idx="40">
                  <c:v>8428.7762183842369</c:v>
                </c:pt>
                <c:pt idx="41">
                  <c:v>8483.4709613493651</c:v>
                </c:pt>
                <c:pt idx="42">
                  <c:v>8536.878648992224</c:v>
                </c:pt>
                <c:pt idx="43">
                  <c:v>8589.0584642762242</c:v>
                </c:pt>
                <c:pt idx="44">
                  <c:v>8640.0655996064706</c:v>
                </c:pt>
                <c:pt idx="45">
                  <c:v>8689.9516077220233</c:v>
                </c:pt>
                <c:pt idx="46">
                  <c:v>8738.7647148485576</c:v>
                </c:pt>
                <c:pt idx="47">
                  <c:v>8786.5501008798819</c:v>
                </c:pt>
                <c:pt idx="48">
                  <c:v>8833.3501506682478</c:v>
                </c:pt>
                <c:pt idx="49">
                  <c:v>8879.2046799263826</c:v>
                </c:pt>
                <c:pt idx="50">
                  <c:v>8924.1511387583232</c:v>
                </c:pt>
                <c:pt idx="51">
                  <c:v>8968.2247954260765</c:v>
                </c:pt>
                <c:pt idx="52">
                  <c:v>9011.4589026113499</c:v>
                </c:pt>
                <c:pt idx="53">
                  <c:v>9053.8848481359582</c:v>
                </c:pt>
                <c:pt idx="54">
                  <c:v>9095.5322918522161</c:v>
                </c:pt>
                <c:pt idx="55">
                  <c:v>9136.4292901987665</c:v>
                </c:pt>
                <c:pt idx="56">
                  <c:v>9176.6024097319714</c:v>
                </c:pt>
                <c:pt idx="57">
                  <c:v>9216.0768307834405</c:v>
                </c:pt>
                <c:pt idx="58">
                  <c:v>9254.8764422565782</c:v>
                </c:pt>
                <c:pt idx="59">
                  <c:v>9293.0239284558702</c:v>
                </c:pt>
                <c:pt idx="60">
                  <c:v>9330.5408487391778</c:v>
                </c:pt>
                <c:pt idx="61">
                  <c:v>9367.4477106933173</c:v>
                </c:pt>
                <c:pt idx="62">
                  <c:v>9403.7640374548428</c:v>
                </c:pt>
                <c:pt idx="63">
                  <c:v>9439.5084297292815</c:v>
                </c:pt>
                <c:pt idx="64">
                  <c:v>9474.6986230020648</c:v>
                </c:pt>
                <c:pt idx="65">
                  <c:v>9509.3515403817019</c:v>
                </c:pt>
                <c:pt idx="66">
                  <c:v>9543.4833414693021</c:v>
                </c:pt>
                <c:pt idx="67">
                  <c:v>9577.1094676077246</c:v>
                </c:pt>
                <c:pt idx="68">
                  <c:v>9610.2446838275027</c:v>
                </c:pt>
                <c:pt idx="69">
                  <c:v>9642.9031177747565</c:v>
                </c:pt>
                <c:pt idx="70">
                  <c:v>9675.0982958779696</c:v>
                </c:pt>
                <c:pt idx="71">
                  <c:v>9706.8431769853596</c:v>
                </c:pt>
                <c:pt idx="72">
                  <c:v>9738.1501836822099</c:v>
                </c:pt>
                <c:pt idx="73">
                  <c:v>9769.0312314775565</c:v>
                </c:pt>
                <c:pt idx="74">
                  <c:v>9799.4977560318621</c:v>
                </c:pt>
              </c:numCache>
            </c:numRef>
          </c:yVal>
          <c:smooth val="1"/>
          <c:extLst>
            <c:ext xmlns:c16="http://schemas.microsoft.com/office/drawing/2014/chart" uri="{C3380CC4-5D6E-409C-BE32-E72D297353CC}">
              <c16:uniqueId val="{00000001-8A7E-49AF-A477-7037FA85A354}"/>
            </c:ext>
          </c:extLst>
        </c:ser>
        <c:dLbls>
          <c:showLegendKey val="0"/>
          <c:showVal val="0"/>
          <c:showCatName val="0"/>
          <c:showSerName val="0"/>
          <c:showPercent val="0"/>
          <c:showBubbleSize val="0"/>
        </c:dLbls>
        <c:axId val="795430544"/>
        <c:axId val="795423000"/>
      </c:scatterChart>
      <c:valAx>
        <c:axId val="7954305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Pressure (bar)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95423000"/>
        <c:crosses val="autoZero"/>
        <c:crossBetween val="midCat"/>
      </c:valAx>
      <c:valAx>
        <c:axId val="795423000"/>
        <c:scaling>
          <c:orientation val="minMax"/>
          <c:max val="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Work (J/mol)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795430544"/>
        <c:crosses val="autoZero"/>
        <c:crossBetween val="midCat"/>
      </c:valAx>
      <c:spPr>
        <a:noFill/>
        <a:ln>
          <a:noFill/>
        </a:ln>
        <a:effectLst/>
      </c:spPr>
    </c:plotArea>
    <c:legend>
      <c:legendPos val="b"/>
      <c:layout>
        <c:manualLayout>
          <c:xMode val="edge"/>
          <c:yMode val="edge"/>
          <c:x val="0.22183352123292877"/>
          <c:y val="7.7078437323442731E-2"/>
          <c:w val="0.26348931058554131"/>
          <c:h val="0.2335665167439408"/>
        </c:manualLayout>
      </c:layout>
      <c:overlay val="1"/>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'Ideal Gas Work'!$G$5:$G$79</c:f>
              <c:numCache>
                <c:formatCode>General</c:formatCode>
                <c:ptCount val="7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numCache>
            </c:numRef>
          </c:xVal>
          <c:yVal>
            <c:numRef>
              <c:f>'Ideal Gas Work'!$J$5:$J$79</c:f>
              <c:numCache>
                <c:formatCode>General</c:formatCode>
                <c:ptCount val="75"/>
                <c:pt idx="0">
                  <c:v>273</c:v>
                </c:pt>
                <c:pt idx="1">
                  <c:v>332.79072759782179</c:v>
                </c:pt>
                <c:pt idx="2">
                  <c:v>373.66550311332111</c:v>
                </c:pt>
                <c:pt idx="3">
                  <c:v>405.67644093438685</c:v>
                </c:pt>
                <c:pt idx="4">
                  <c:v>432.38275319327602</c:v>
                </c:pt>
                <c:pt idx="5">
                  <c:v>455.50335040032331</c:v>
                </c:pt>
                <c:pt idx="6">
                  <c:v>476.01345635560733</c:v>
                </c:pt>
                <c:pt idx="7">
                  <c:v>494.5251206880929</c:v>
                </c:pt>
                <c:pt idx="8">
                  <c:v>511.45021324883299</c:v>
                </c:pt>
                <c:pt idx="9">
                  <c:v>527.08047998512711</c:v>
                </c:pt>
                <c:pt idx="10">
                  <c:v>541.63087677694648</c:v>
                </c:pt>
                <c:pt idx="11">
                  <c:v>555.26480367388012</c:v>
                </c:pt>
                <c:pt idx="12">
                  <c:v>568.10966299865458</c:v>
                </c:pt>
                <c:pt idx="13">
                  <c:v>580.26690288255134</c:v>
                </c:pt>
                <c:pt idx="14">
                  <c:v>591.81875095050702</c:v>
                </c:pt>
                <c:pt idx="15">
                  <c:v>602.8328744659018</c:v>
                </c:pt>
                <c:pt idx="16">
                  <c:v>613.36569372925135</c:v>
                </c:pt>
                <c:pt idx="17">
                  <c:v>623.4647933961179</c:v>
                </c:pt>
                <c:pt idx="18">
                  <c:v>633.17071323967821</c:v>
                </c:pt>
                <c:pt idx="19">
                  <c:v>642.51830196651918</c:v>
                </c:pt>
                <c:pt idx="20">
                  <c:v>651.53775698838433</c:v>
                </c:pt>
                <c:pt idx="21">
                  <c:v>660.2554343298392</c:v>
                </c:pt>
                <c:pt idx="22">
                  <c:v>668.69448752104745</c:v>
                </c:pt>
                <c:pt idx="23">
                  <c:v>676.87537737762716</c:v>
                </c:pt>
                <c:pt idx="24">
                  <c:v>684.81628299999113</c:v>
                </c:pt>
                <c:pt idx="25">
                  <c:v>692.53343628086304</c:v>
                </c:pt>
                <c:pt idx="26">
                  <c:v>700.04139652395793</c:v>
                </c:pt>
                <c:pt idx="27">
                  <c:v>707.35327769677224</c:v>
                </c:pt>
                <c:pt idx="28">
                  <c:v>714.4809378717955</c:v>
                </c:pt>
                <c:pt idx="29">
                  <c:v>721.43513822290583</c:v>
                </c:pt>
                <c:pt idx="30">
                  <c:v>728.22567731271272</c:v>
                </c:pt>
                <c:pt idx="31">
                  <c:v>734.86150517726651</c:v>
                </c:pt>
                <c:pt idx="32">
                  <c:v>741.35082077863387</c:v>
                </c:pt>
                <c:pt idx="33">
                  <c:v>747.70115567655762</c:v>
                </c:pt>
                <c:pt idx="34">
                  <c:v>753.91944621276548</c:v>
                </c:pt>
                <c:pt idx="35">
                  <c:v>760.01209606564055</c:v>
                </c:pt>
                <c:pt idx="36">
                  <c:v>765.9850306896484</c:v>
                </c:pt>
                <c:pt idx="37">
                  <c:v>771.84374488155402</c:v>
                </c:pt>
                <c:pt idx="38">
                  <c:v>777.59334449791731</c:v>
                </c:pt>
                <c:pt idx="39">
                  <c:v>783.23858317346105</c:v>
                </c:pt>
                <c:pt idx="40">
                  <c:v>788.78389474850485</c:v>
                </c:pt>
                <c:pt idx="41">
                  <c:v>794.23342199859781</c:v>
                </c:pt>
                <c:pt idx="42">
                  <c:v>799.59104216543255</c:v>
                </c:pt>
                <c:pt idx="43">
                  <c:v>804.86038971078085</c:v>
                </c:pt>
                <c:pt idx="44">
                  <c:v>810.04487665134968</c:v>
                </c:pt>
                <c:pt idx="45">
                  <c:v>815.14771077942157</c:v>
                </c:pt>
                <c:pt idx="46">
                  <c:v>820.17191202999118</c:v>
                </c:pt>
                <c:pt idx="47">
                  <c:v>825.12032721813443</c:v>
                </c:pt>
                <c:pt idx="48">
                  <c:v>829.99564333923627</c:v>
                </c:pt>
                <c:pt idx="49">
                  <c:v>834.80039959854514</c:v>
                </c:pt>
                <c:pt idx="50">
                  <c:v>839.53699831425524</c:v>
                </c:pt>
                <c:pt idx="51">
                  <c:v>844.20771481951692</c:v>
                </c:pt>
                <c:pt idx="52">
                  <c:v>848.81470647264518</c:v>
                </c:pt>
                <c:pt idx="53">
                  <c:v>853.36002087107386</c:v>
                </c:pt>
                <c:pt idx="54">
                  <c:v>857.84560335276285</c:v>
                </c:pt>
                <c:pt idx="55">
                  <c:v>862.27330385865525</c:v>
                </c:pt>
                <c:pt idx="56">
                  <c:v>866.64488322097031</c:v>
                </c:pt>
                <c:pt idx="57">
                  <c:v>870.96201893453792</c:v>
                </c:pt>
                <c:pt idx="58">
                  <c:v>875.22631046184085</c:v>
                </c:pt>
                <c:pt idx="59">
                  <c:v>879.43928411661511</c:v>
                </c:pt>
                <c:pt idx="60">
                  <c:v>883.60239756596832</c:v>
                </c:pt>
                <c:pt idx="61">
                  <c:v>887.71704398650058</c:v>
                </c:pt>
                <c:pt idx="62">
                  <c:v>891.78455590618728</c:v>
                </c:pt>
                <c:pt idx="63">
                  <c:v>895.80620876034061</c:v>
                </c:pt>
                <c:pt idx="64">
                  <c:v>899.78322418704124</c:v>
                </c:pt>
                <c:pt idx="65">
                  <c:v>903.71677308484948</c:v>
                </c:pt>
                <c:pt idx="66">
                  <c:v>907.60797845323316</c:v>
                </c:pt>
                <c:pt idx="67">
                  <c:v>911.45791803418979</c:v>
                </c:pt>
                <c:pt idx="68">
                  <c:v>915.26762677163663</c:v>
                </c:pt>
                <c:pt idx="69">
                  <c:v>919.03809910363759</c:v>
                </c:pt>
                <c:pt idx="70">
                  <c:v>922.77029110100148</c:v>
                </c:pt>
                <c:pt idx="71">
                  <c:v>926.46512246457928</c:v>
                </c:pt>
                <c:pt idx="72">
                  <c:v>930.12347839242</c:v>
                </c:pt>
                <c:pt idx="73">
                  <c:v>933.74621132691527</c:v>
                </c:pt>
                <c:pt idx="74">
                  <c:v>937.33414259115784</c:v>
                </c:pt>
              </c:numCache>
            </c:numRef>
          </c:yVal>
          <c:smooth val="1"/>
          <c:extLst>
            <c:ext xmlns:c16="http://schemas.microsoft.com/office/drawing/2014/chart" uri="{C3380CC4-5D6E-409C-BE32-E72D297353CC}">
              <c16:uniqueId val="{00000000-D3F4-4A73-92A9-7E5EF9744122}"/>
            </c:ext>
          </c:extLst>
        </c:ser>
        <c:dLbls>
          <c:showLegendKey val="0"/>
          <c:showVal val="0"/>
          <c:showCatName val="0"/>
          <c:showSerName val="0"/>
          <c:showPercent val="0"/>
          <c:showBubbleSize val="0"/>
        </c:dLbls>
        <c:axId val="808694056"/>
        <c:axId val="808688152"/>
      </c:scatterChart>
      <c:valAx>
        <c:axId val="808694056"/>
        <c:scaling>
          <c:orientation val="minMax"/>
          <c:max val="8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Pressure (bar)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08688152"/>
        <c:crosses val="autoZero"/>
        <c:crossBetween val="midCat"/>
      </c:valAx>
      <c:valAx>
        <c:axId val="808688152"/>
        <c:scaling>
          <c:orientation val="minMax"/>
          <c:min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Temperature (K)</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808694056"/>
        <c:crosses val="autoZero"/>
        <c:crossBetween val="midCat"/>
      </c:valAx>
      <c:spPr>
        <a:noFill/>
        <a:ln>
          <a:noFill/>
        </a:ln>
        <a:effectLst/>
      </c:spPr>
    </c:plotArea>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cdr:x>
      <cdr:y>0.33333</cdr:y>
    </cdr:from>
    <cdr:to>
      <cdr:x>0.6</cdr:x>
      <cdr:y>0.66667</cdr:y>
    </cdr:to>
    <cdr:sp macro="" textlink="">
      <cdr:nvSpPr>
        <cdr:cNvPr id="2" name="TextBox 1">
          <a:extLst xmlns:a="http://schemas.openxmlformats.org/drawingml/2006/main">
            <a:ext uri="{FF2B5EF4-FFF2-40B4-BE49-F238E27FC236}">
              <a16:creationId xmlns:a16="http://schemas.microsoft.com/office/drawing/2014/main" id="{1B9FAB50-A484-F17E-5B79-A124681AB299}"/>
            </a:ext>
          </a:extLst>
        </cdr:cNvPr>
        <cdr:cNvSpPr txBox="1"/>
      </cdr:nvSpPr>
      <cdr:spPr>
        <a:xfrm xmlns:a="http://schemas.openxmlformats.org/drawingml/2006/main">
          <a:off x="1828800" y="9144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a8ccdb63c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a8ccdb63c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Jimmy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Jimmy</a:t>
            </a:r>
          </a:p>
        </p:txBody>
      </p:sp>
    </p:spTree>
    <p:extLst>
      <p:ext uri="{BB962C8B-B14F-4D97-AF65-F5344CB8AC3E}">
        <p14:creationId xmlns:p14="http://schemas.microsoft.com/office/powerpoint/2010/main" val="980203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a8ccdb63c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a8ccdb63c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Jimmy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a8ccdb63c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a8ccdb63c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a8ccdb63c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a8ccdb63c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a8ccdb63c5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a8ccdb63c5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a8ccdb63c5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a8ccdb63c5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a8ccdb63c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a8ccdb63c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Jimmy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a8ccdb63c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a8ccdb63c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a8ccdb63c5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a8ccdb63c5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extLst>
      <p:ext uri="{BB962C8B-B14F-4D97-AF65-F5344CB8AC3E}">
        <p14:creationId xmlns:p14="http://schemas.microsoft.com/office/powerpoint/2010/main" val="204646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a8ccdb63c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a8ccdb63c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a8ccdb63c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a8ccdb63c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extLst>
      <p:ext uri="{BB962C8B-B14F-4D97-AF65-F5344CB8AC3E}">
        <p14:creationId xmlns:p14="http://schemas.microsoft.com/office/powerpoint/2010/main" val="1684025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a8ccdb63c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a8ccdb63c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a8ccdb63c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a8ccdb63c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a8ccdb63c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a8ccdb63c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p>
          <a:p>
            <a:pPr marL="0" lvl="0" indent="0" algn="l" rtl="0">
              <a:spcBef>
                <a:spcPts val="0"/>
              </a:spcBef>
              <a:spcAft>
                <a:spcPts val="0"/>
              </a:spcAft>
              <a:buNone/>
            </a:pPr>
            <a:r>
              <a:rPr lang="en-US"/>
              <a:t>Talk about what times would be ideal to charge a CAES facility, what times to discharge</a:t>
            </a:r>
            <a:endParaRPr/>
          </a:p>
        </p:txBody>
      </p:sp>
    </p:spTree>
    <p:extLst>
      <p:ext uri="{BB962C8B-B14F-4D97-AF65-F5344CB8AC3E}">
        <p14:creationId xmlns:p14="http://schemas.microsoft.com/office/powerpoint/2010/main" val="320082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a8ccdb63c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a8ccdb63c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a8ccdb63c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a8ccdb63c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Jimmy?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a8ccdb63c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a8ccdb63c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Jimmy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a8ccdb63c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a8ccdb63c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Jimmy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Both of us?</a:t>
            </a:r>
          </a:p>
        </p:txBody>
      </p:sp>
    </p:spTree>
    <p:extLst>
      <p:ext uri="{BB962C8B-B14F-4D97-AF65-F5344CB8AC3E}">
        <p14:creationId xmlns:p14="http://schemas.microsoft.com/office/powerpoint/2010/main" val="893681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Jimmy</a:t>
            </a:r>
          </a:p>
        </p:txBody>
      </p:sp>
    </p:spTree>
    <p:extLst>
      <p:ext uri="{BB962C8B-B14F-4D97-AF65-F5344CB8AC3E}">
        <p14:creationId xmlns:p14="http://schemas.microsoft.com/office/powerpoint/2010/main" val="79814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a8ccdb63c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a8ccdb63c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a8ccdb63c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a8ccdb63c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extLst>
      <p:ext uri="{BB962C8B-B14F-4D97-AF65-F5344CB8AC3E}">
        <p14:creationId xmlns:p14="http://schemas.microsoft.com/office/powerpoint/2010/main" val="2179124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a8ccdb63c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a8ccdb63c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extLst>
      <p:ext uri="{BB962C8B-B14F-4D97-AF65-F5344CB8AC3E}">
        <p14:creationId xmlns:p14="http://schemas.microsoft.com/office/powerpoint/2010/main" val="2824568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a8ccdb63c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a8ccdb63c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extLst>
      <p:ext uri="{BB962C8B-B14F-4D97-AF65-F5344CB8AC3E}">
        <p14:creationId xmlns:p14="http://schemas.microsoft.com/office/powerpoint/2010/main" val="1874291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a8ccdb63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a8ccdb63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a8ccdb63c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a8ccdb63c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Reynold</a:t>
            </a:r>
          </a:p>
        </p:txBody>
      </p:sp>
    </p:spTree>
    <p:extLst>
      <p:ext uri="{BB962C8B-B14F-4D97-AF65-F5344CB8AC3E}">
        <p14:creationId xmlns:p14="http://schemas.microsoft.com/office/powerpoint/2010/main" val="117672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a8ccdb63c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a8ccdb63c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Reynold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a8ccdb63c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a8ccdb63c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Jimmy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a8ccdb63c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a8ccdb63c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Jimmy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pPr lvl="0"/>
            <a:r>
              <a:rPr lang="en-US"/>
              <a:t>A</a:t>
            </a:r>
          </a:p>
          <a:p>
            <a:pPr lvl="1"/>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s://doi.org/10.1016/j.energy.2017.09.03" TargetMode="External"/><Relationship Id="rId13" Type="http://schemas.openxmlformats.org/officeDocument/2006/relationships/hyperlink" Target="https://www.arcgis.com/apps/mapviewer/index.html?webmap=c2e7ff4ab0424003b9fa5867459effad" TargetMode="External"/><Relationship Id="rId18" Type="http://schemas.openxmlformats.org/officeDocument/2006/relationships/hyperlink" Target="https://www.pressconnects.com/story/news/2018/07/12/dec-rejects-plan-crestwood-propane-storage-facility-seneca-lake/779605002/" TargetMode="External"/><Relationship Id="rId3" Type="http://schemas.openxmlformats.org/officeDocument/2006/relationships/hyperlink" Target="https://doi.org/10.1016/j.rser.2008.09.028" TargetMode="External"/><Relationship Id="rId7" Type="http://schemas.openxmlformats.org/officeDocument/2006/relationships/hyperlink" Target="https://doi.org/10.1016/j.rser.2018.01.013" TargetMode="External"/><Relationship Id="rId12" Type="http://schemas.openxmlformats.org/officeDocument/2006/relationships/hyperlink" Target="https://www.americanindustrialmining.com/cayuga-rock-salt-mine" TargetMode="External"/><Relationship Id="rId17" Type="http://schemas.openxmlformats.org/officeDocument/2006/relationships/hyperlink" Target="https://nyssbc.org/businesses-oppose-gas-storage-in-seneca-lake-salt-caverns/" TargetMode="External"/><Relationship Id="rId2" Type="http://schemas.openxmlformats.org/officeDocument/2006/relationships/hyperlink" Target="https://climate.ny.gov/Our-Progress" TargetMode="External"/><Relationship Id="rId16" Type="http://schemas.openxmlformats.org/officeDocument/2006/relationships/hyperlink" Target="https://waterfrontonline.blog/2021/07/19/as-risks-of-a-catastrophic-mine-flood-under-cayuga-lake-mount-cuomos-dec-guards-cargills-secrets/" TargetMode="External"/><Relationship Id="rId1" Type="http://schemas.openxmlformats.org/officeDocument/2006/relationships/slideLayout" Target="../slideLayouts/slideLayout3.xml"/><Relationship Id="rId6" Type="http://schemas.openxmlformats.org/officeDocument/2006/relationships/hyperlink" Target="https://doi.org/10.1016/j.apenergy.2016.02.108" TargetMode="External"/><Relationship Id="rId11" Type="http://schemas.openxmlformats.org/officeDocument/2006/relationships/hyperlink" Target="https://www.tompkinsweekly.com/articles/history-of-salt-fields-of-cayuga-lake-watershed/" TargetMode="External"/><Relationship Id="rId5" Type="http://schemas.openxmlformats.org/officeDocument/2006/relationships/hyperlink" Target="https://doi.org/10.1016/j.egypro.2014.12.423" TargetMode="External"/><Relationship Id="rId15" Type="http://schemas.openxmlformats.org/officeDocument/2006/relationships/hyperlink" Target="https://uwspace.uwaterloo.ca/bitstream/handle/10012/12586/Fazaeli_Mohammad_Mahdi.pdf?sequence=1&amp;isAllowed=y" TargetMode="External"/><Relationship Id="rId10" Type="http://schemas.openxmlformats.org/officeDocument/2006/relationships/hyperlink" Target="https://doi.org/10.1016/j.energy.2013.04.031" TargetMode="External"/><Relationship Id="rId4" Type="http://schemas.openxmlformats.org/officeDocument/2006/relationships/hyperlink" Target="https://doi.org/10.1016/j.enconman.2009.01.032" TargetMode="External"/><Relationship Id="rId9" Type="http://schemas.openxmlformats.org/officeDocument/2006/relationships/hyperlink" Target="https://e-nautia.com/clubargon/disk?p=8631946" TargetMode="External"/><Relationship Id="rId14" Type="http://schemas.openxmlformats.org/officeDocument/2006/relationships/hyperlink" Target="https://doi.org/10.2172/108867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nyiso.com/documents/20142/2223020/2022-Power-Trends-Report.pdf/d1f9eca5-b278-c445-2f3f-edd959611903?t=1654689893527" TargetMode="External"/><Relationship Id="rId7" Type="http://schemas.openxmlformats.org/officeDocument/2006/relationships/hyperlink" Target="https://doi.org/10.3390/en10010098" TargetMode="External"/><Relationship Id="rId2" Type="http://schemas.openxmlformats.org/officeDocument/2006/relationships/hyperlink" Target="https://www.nyiso.com/documents/20142/2226333/2022-Gold-Book-Final-Public.pdf/cd2fb218-fd1e-8428-7f19-df3e0cf4df3e" TargetMode="External"/><Relationship Id="rId1" Type="http://schemas.openxmlformats.org/officeDocument/2006/relationships/slideLayout" Target="../slideLayouts/slideLayout3.xml"/><Relationship Id="rId6" Type="http://schemas.openxmlformats.org/officeDocument/2006/relationships/hyperlink" Target="https://www.statista.com/statistics/883118/global-lithium-ion-battery-pack-costs/" TargetMode="External"/><Relationship Id="rId5" Type="http://schemas.openxmlformats.org/officeDocument/2006/relationships/hyperlink" Target="https://www.greentechmedia.com/images/wysiwyg/News/EPRIEnergyStorageOverview%20DanRastler.pdf" TargetMode="External"/><Relationship Id="rId4" Type="http://schemas.openxmlformats.org/officeDocument/2006/relationships/hyperlink" Target="https://iea.blob.core.windows.net/assets/6bb67be5-0b74-403f-ac02-395c3f3a0762/energy_storage.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chart" Target="../charts/chart5.xml"/><Relationship Id="rId4" Type="http://schemas.openxmlformats.org/officeDocument/2006/relationships/chart" Target="../charts/chart4.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Compressed Air Energy Storage (CAES) for NYS Energy Needs</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solidFill>
                  <a:schemeClr val="tx1"/>
                </a:solidFill>
              </a:rPr>
              <a:t>James Hayes and Reynold Gao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a:t>
            </a:r>
            <a:endParaRPr/>
          </a:p>
        </p:txBody>
      </p:sp>
      <mc:AlternateContent xmlns:mc="http://schemas.openxmlformats.org/markup-compatibility/2006" xmlns:a14="http://schemas.microsoft.com/office/drawing/2010/main">
        <mc:Choice Requires="a14">
          <p:sp>
            <p:nvSpPr>
              <p:cNvPr id="104" name="Google Shape;104;p21"/>
              <p:cNvSpPr txBox="1">
                <a:spLocks noGrp="1"/>
              </p:cNvSpPr>
              <p:nvPr>
                <p:ph type="body" idx="1"/>
              </p:nvPr>
            </p:nvSpPr>
            <p:spPr>
              <a:xfrm>
                <a:off x="311700" y="576324"/>
                <a:ext cx="4316284" cy="4567176"/>
              </a:xfrm>
              <a:prstGeom prst="rect">
                <a:avLst/>
              </a:prstGeom>
            </p:spPr>
            <p:txBody>
              <a:bodyPr spcFirstLastPara="1" wrap="square" lIns="91425" tIns="91425" rIns="91425" bIns="91425" anchor="t" anchorCtr="0">
                <a:normAutofit lnSpcReduction="10000"/>
              </a:bodyPr>
              <a:lstStyle/>
              <a:p>
                <a:pPr marL="285750" indent="-285750">
                  <a:lnSpc>
                    <a:spcPct val="124000"/>
                  </a:lnSpc>
                  <a:buClrTx/>
                </a:pPr>
                <a:r>
                  <a:rPr lang="en-US">
                    <a:solidFill>
                      <a:schemeClr val="tx1"/>
                    </a:solidFill>
                  </a:rPr>
                  <a:t>Energy storage capacity of CAES can be expressed as a function of storage pressure and volume</a:t>
                </a:r>
              </a:p>
              <a:p>
                <a:pPr marL="742950" lvl="1" indent="-285750">
                  <a:lnSpc>
                    <a:spcPct val="124000"/>
                  </a:lnSpc>
                </a:pPr>
                <a:r>
                  <a:rPr lang="en-US">
                    <a:solidFill>
                      <a:schemeClr val="tx1"/>
                    </a:solidFill>
                  </a:rPr>
                  <a:t>Also depends on if expansion is isothermal or adiabatic</a:t>
                </a:r>
              </a:p>
              <a:p>
                <a:pPr marL="742950" lvl="1" indent="-285750">
                  <a:lnSpc>
                    <a:spcPct val="124000"/>
                  </a:lnSpc>
                </a:pPr>
                <a14:m>
                  <m:oMath xmlns:m="http://schemas.openxmlformats.org/officeDocument/2006/math">
                    <m:sSub>
                      <m:sSubPr>
                        <m:ctrlPr>
                          <a:rPr lang="en-US" i="1" smtClean="0">
                            <a:solidFill>
                              <a:srgbClr val="000000"/>
                            </a:solidFill>
                            <a:effectLst/>
                            <a:latin typeface="Cambria Math" panose="02040503050406030204" pitchFamily="18" charset="0"/>
                          </a:rPr>
                        </m:ctrlPr>
                      </m:sSubPr>
                      <m:e>
                        <m:r>
                          <m:rPr>
                            <m:nor/>
                          </m:rPr>
                          <a:rPr lang="en-US" i="0">
                            <a:solidFill>
                              <a:srgbClr val="000000"/>
                            </a:solidFill>
                            <a:effectLst/>
                          </a:rPr>
                          <m:t>E</m:t>
                        </m:r>
                      </m:e>
                      <m:sub>
                        <m:r>
                          <m:rPr>
                            <m:nor/>
                          </m:rPr>
                          <a:rPr lang="en-US" i="0">
                            <a:solidFill>
                              <a:srgbClr val="000000"/>
                            </a:solidFill>
                            <a:effectLst/>
                          </a:rPr>
                          <m:t>isothermal</m:t>
                        </m:r>
                      </m:sub>
                    </m:sSub>
                    <m:r>
                      <m:rPr>
                        <m:nor/>
                      </m:rPr>
                      <a:rPr lang="en-US" i="0">
                        <a:solidFill>
                          <a:srgbClr val="000000"/>
                        </a:solidFill>
                        <a:effectLst/>
                      </a:rPr>
                      <m:t>=</m:t>
                    </m:r>
                    <m:sSub>
                      <m:sSubPr>
                        <m:ctrlPr>
                          <a:rPr lang="en-US" i="1">
                            <a:solidFill>
                              <a:srgbClr val="000000"/>
                            </a:solidFill>
                            <a:effectLst/>
                            <a:latin typeface="Cambria Math" panose="02040503050406030204" pitchFamily="18" charset="0"/>
                          </a:rPr>
                        </m:ctrlPr>
                      </m:sSubPr>
                      <m:e>
                        <m:r>
                          <m:rPr>
                            <m:nor/>
                          </m:rPr>
                          <a:rPr lang="en-US" i="0">
                            <a:solidFill>
                              <a:srgbClr val="000000"/>
                            </a:solidFill>
                            <a:effectLst/>
                          </a:rPr>
                          <m:t>P</m:t>
                        </m:r>
                      </m:e>
                      <m:sub>
                        <m:r>
                          <m:rPr>
                            <m:nor/>
                          </m:rPr>
                          <a:rPr lang="en-US" i="0">
                            <a:solidFill>
                              <a:srgbClr val="000000"/>
                            </a:solidFill>
                            <a:effectLst/>
                          </a:rPr>
                          <m:t>vessel</m:t>
                        </m:r>
                      </m:sub>
                    </m:sSub>
                    <m:sSub>
                      <m:sSubPr>
                        <m:ctrlPr>
                          <a:rPr lang="en-US" i="1">
                            <a:solidFill>
                              <a:srgbClr val="000000"/>
                            </a:solidFill>
                            <a:effectLst/>
                            <a:latin typeface="Cambria Math" panose="02040503050406030204" pitchFamily="18" charset="0"/>
                          </a:rPr>
                        </m:ctrlPr>
                      </m:sSubPr>
                      <m:e>
                        <m:r>
                          <m:rPr>
                            <m:nor/>
                          </m:rPr>
                          <a:rPr lang="en-US" i="0">
                            <a:solidFill>
                              <a:srgbClr val="000000"/>
                            </a:solidFill>
                            <a:effectLst/>
                          </a:rPr>
                          <m:t>V</m:t>
                        </m:r>
                      </m:e>
                      <m:sub>
                        <m:r>
                          <m:rPr>
                            <m:nor/>
                          </m:rPr>
                          <a:rPr lang="en-US" i="0">
                            <a:solidFill>
                              <a:srgbClr val="000000"/>
                            </a:solidFill>
                            <a:effectLst/>
                          </a:rPr>
                          <m:t>vessel</m:t>
                        </m:r>
                      </m:sub>
                    </m:sSub>
                    <m:func>
                      <m:funcPr>
                        <m:ctrlPr>
                          <a:rPr lang="en-US" i="1">
                            <a:solidFill>
                              <a:srgbClr val="000000"/>
                            </a:solidFill>
                            <a:effectLst/>
                            <a:latin typeface="Cambria Math" panose="02040503050406030204" pitchFamily="18" charset="0"/>
                          </a:rPr>
                        </m:ctrlPr>
                      </m:funcPr>
                      <m:fName>
                        <m:r>
                          <m:rPr>
                            <m:nor/>
                          </m:rPr>
                          <a:rPr lang="en-US" i="0">
                            <a:solidFill>
                              <a:srgbClr val="000000"/>
                            </a:solidFill>
                            <a:effectLst/>
                            <a:ea typeface="Calibri" panose="020F0502020204030204" pitchFamily="34" charset="0"/>
                          </a:rPr>
                          <m:t>ln</m:t>
                        </m:r>
                      </m:fName>
                      <m:e>
                        <m:r>
                          <m:rPr>
                            <m:nor/>
                          </m:rPr>
                          <a:rPr lang="en-US" i="0">
                            <a:solidFill>
                              <a:srgbClr val="000000"/>
                            </a:solidFill>
                            <a:effectLst/>
                          </a:rPr>
                          <m:t>(</m:t>
                        </m:r>
                        <m:f>
                          <m:fPr>
                            <m:ctrlPr>
                              <a:rPr lang="en-US" i="1">
                                <a:solidFill>
                                  <a:srgbClr val="000000"/>
                                </a:solidFill>
                                <a:effectLst/>
                                <a:latin typeface="Cambria Math" panose="02040503050406030204" pitchFamily="18" charset="0"/>
                              </a:rPr>
                            </m:ctrlPr>
                          </m:fPr>
                          <m:num>
                            <m:sSub>
                              <m:sSubPr>
                                <m:ctrlPr>
                                  <a:rPr lang="en-US" i="1">
                                    <a:solidFill>
                                      <a:srgbClr val="000000"/>
                                    </a:solidFill>
                                    <a:effectLst/>
                                    <a:latin typeface="Cambria Math" panose="02040503050406030204" pitchFamily="18" charset="0"/>
                                  </a:rPr>
                                </m:ctrlPr>
                              </m:sSubPr>
                              <m:e>
                                <m:r>
                                  <m:rPr>
                                    <m:nor/>
                                  </m:rPr>
                                  <a:rPr lang="en-US" i="0">
                                    <a:solidFill>
                                      <a:srgbClr val="000000"/>
                                    </a:solidFill>
                                    <a:effectLst/>
                                  </a:rPr>
                                  <m:t>P</m:t>
                                </m:r>
                              </m:e>
                              <m:sub>
                                <m:r>
                                  <m:rPr>
                                    <m:nor/>
                                  </m:rPr>
                                  <a:rPr lang="en-US" i="0">
                                    <a:solidFill>
                                      <a:srgbClr val="000000"/>
                                    </a:solidFill>
                                    <a:effectLst/>
                                  </a:rPr>
                                  <m:t>vessel</m:t>
                                </m:r>
                              </m:sub>
                            </m:sSub>
                          </m:num>
                          <m:den>
                            <m:sSub>
                              <m:sSubPr>
                                <m:ctrlPr>
                                  <a:rPr lang="en-US" i="1">
                                    <a:solidFill>
                                      <a:srgbClr val="000000"/>
                                    </a:solidFill>
                                    <a:effectLst/>
                                    <a:latin typeface="Cambria Math" panose="02040503050406030204" pitchFamily="18" charset="0"/>
                                  </a:rPr>
                                </m:ctrlPr>
                              </m:sSubPr>
                              <m:e>
                                <m:r>
                                  <m:rPr>
                                    <m:nor/>
                                  </m:rPr>
                                  <a:rPr lang="en-US" i="0">
                                    <a:solidFill>
                                      <a:srgbClr val="000000"/>
                                    </a:solidFill>
                                    <a:effectLst/>
                                  </a:rPr>
                                  <m:t>P</m:t>
                                </m:r>
                              </m:e>
                              <m:sub>
                                <m:r>
                                  <m:rPr>
                                    <m:nor/>
                                  </m:rPr>
                                  <a:rPr lang="en-US" i="0">
                                    <a:solidFill>
                                      <a:srgbClr val="000000"/>
                                    </a:solidFill>
                                    <a:effectLst/>
                                  </a:rPr>
                                  <m:t>atm</m:t>
                                </m:r>
                              </m:sub>
                            </m:sSub>
                          </m:den>
                        </m:f>
                        <m:r>
                          <m:rPr>
                            <m:nor/>
                          </m:rPr>
                          <a:rPr lang="en-US" i="0">
                            <a:solidFill>
                              <a:srgbClr val="000000"/>
                            </a:solidFill>
                            <a:effectLst/>
                          </a:rPr>
                          <m:t>)</m:t>
                        </m:r>
                      </m:e>
                    </m:func>
                  </m:oMath>
                </a14:m>
                <a:r>
                  <a:rPr lang="en-US">
                    <a:solidFill>
                      <a:srgbClr val="000000"/>
                    </a:solidFill>
                    <a:effectLst/>
                  </a:rPr>
                  <a:t> </a:t>
                </a:r>
                <a:endParaRPr lang="en-US"/>
              </a:p>
              <a:p>
                <a:pPr marL="742950" lvl="1" indent="-285750">
                  <a:lnSpc>
                    <a:spcPct val="124000"/>
                  </a:lnSpc>
                </a:pPr>
                <a14:m>
                  <m:oMath xmlns:m="http://schemas.openxmlformats.org/officeDocument/2006/math">
                    <m:sSub>
                      <m:sSubPr>
                        <m:ctrlPr>
                          <a:rPr lang="en-US" i="1">
                            <a:solidFill>
                              <a:srgbClr val="000000"/>
                            </a:solidFill>
                            <a:effectLst/>
                            <a:latin typeface="Cambria Math" panose="02040503050406030204" pitchFamily="18" charset="0"/>
                          </a:rPr>
                        </m:ctrlPr>
                      </m:sSubPr>
                      <m:e>
                        <m:r>
                          <m:rPr>
                            <m:nor/>
                          </m:rPr>
                          <a:rPr lang="en-US" i="0">
                            <a:solidFill>
                              <a:srgbClr val="000000"/>
                            </a:solidFill>
                            <a:effectLst/>
                          </a:rPr>
                          <m:t>E</m:t>
                        </m:r>
                      </m:e>
                      <m:sub>
                        <m:r>
                          <m:rPr>
                            <m:nor/>
                          </m:rPr>
                          <a:rPr lang="en-US" i="0">
                            <a:solidFill>
                              <a:srgbClr val="000000"/>
                            </a:solidFill>
                            <a:effectLst/>
                          </a:rPr>
                          <m:t>adiabatic</m:t>
                        </m:r>
                      </m:sub>
                    </m:sSub>
                    <m:r>
                      <m:rPr>
                        <m:nor/>
                      </m:rPr>
                      <a:rPr lang="en-US" i="0" smtClean="0">
                        <a:solidFill>
                          <a:srgbClr val="000000"/>
                        </a:solidFill>
                        <a:effectLst/>
                      </a:rPr>
                      <m:t>=3.5</m:t>
                    </m:r>
                    <m:sSup>
                      <m:sSupPr>
                        <m:ctrlPr>
                          <a:rPr lang="en-US" i="1">
                            <a:solidFill>
                              <a:srgbClr val="000000"/>
                            </a:solidFill>
                            <a:effectLst/>
                            <a:latin typeface="Cambria Math" panose="02040503050406030204" pitchFamily="18" charset="0"/>
                          </a:rPr>
                        </m:ctrlPr>
                      </m:sSupPr>
                      <m:e>
                        <m:r>
                          <m:rPr>
                            <m:nor/>
                          </m:rPr>
                          <a:rPr lang="en-US" i="0">
                            <a:solidFill>
                              <a:srgbClr val="000000"/>
                            </a:solidFill>
                            <a:effectLst/>
                          </a:rPr>
                          <m:t>K</m:t>
                        </m:r>
                      </m:e>
                      <m:sup>
                        <m:f>
                          <m:fPr>
                            <m:ctrlPr>
                              <a:rPr lang="en-US" i="1">
                                <a:solidFill>
                                  <a:srgbClr val="000000"/>
                                </a:solidFill>
                                <a:effectLst/>
                                <a:latin typeface="Cambria Math" panose="02040503050406030204" pitchFamily="18" charset="0"/>
                              </a:rPr>
                            </m:ctrlPr>
                          </m:fPr>
                          <m:num>
                            <m:r>
                              <m:rPr>
                                <m:nor/>
                              </m:rPr>
                              <a:rPr lang="en-US" i="0">
                                <a:solidFill>
                                  <a:srgbClr val="000000"/>
                                </a:solidFill>
                                <a:effectLst/>
                              </a:rPr>
                              <m:t>1</m:t>
                            </m:r>
                          </m:num>
                          <m:den>
                            <m:r>
                              <m:rPr>
                                <m:nor/>
                              </m:rPr>
                              <a:rPr lang="en-US" i="0">
                                <a:solidFill>
                                  <a:srgbClr val="000000"/>
                                </a:solidFill>
                                <a:effectLst/>
                              </a:rPr>
                              <m:t>1.4</m:t>
                            </m:r>
                          </m:den>
                        </m:f>
                      </m:sup>
                    </m:sSup>
                    <m:d>
                      <m:dPr>
                        <m:ctrlPr>
                          <a:rPr lang="en-US" i="1">
                            <a:solidFill>
                              <a:srgbClr val="000000"/>
                            </a:solidFill>
                            <a:effectLst/>
                            <a:latin typeface="Cambria Math" panose="02040503050406030204" pitchFamily="18" charset="0"/>
                          </a:rPr>
                        </m:ctrlPr>
                      </m:dPr>
                      <m:e>
                        <m:sSubSup>
                          <m:sSubSupPr>
                            <m:ctrlPr>
                              <a:rPr lang="en-US" i="1">
                                <a:solidFill>
                                  <a:srgbClr val="000000"/>
                                </a:solidFill>
                                <a:effectLst/>
                                <a:latin typeface="Cambria Math" panose="02040503050406030204" pitchFamily="18" charset="0"/>
                              </a:rPr>
                            </m:ctrlPr>
                          </m:sSubSupPr>
                          <m:e>
                            <m:r>
                              <m:rPr>
                                <m:nor/>
                              </m:rPr>
                              <a:rPr lang="en-US" i="0">
                                <a:solidFill>
                                  <a:srgbClr val="000000"/>
                                </a:solidFill>
                                <a:effectLst/>
                              </a:rPr>
                              <m:t>P</m:t>
                            </m:r>
                          </m:e>
                          <m:sub>
                            <m:r>
                              <m:rPr>
                                <m:nor/>
                              </m:rPr>
                              <a:rPr lang="en-US" i="0">
                                <a:solidFill>
                                  <a:srgbClr val="000000"/>
                                </a:solidFill>
                                <a:effectLst/>
                              </a:rPr>
                              <m:t>vessel</m:t>
                            </m:r>
                          </m:sub>
                          <m:sup>
                            <m:f>
                              <m:fPr>
                                <m:ctrlPr>
                                  <a:rPr lang="en-US" i="1">
                                    <a:solidFill>
                                      <a:srgbClr val="000000"/>
                                    </a:solidFill>
                                    <a:effectLst/>
                                    <a:latin typeface="Cambria Math" panose="02040503050406030204" pitchFamily="18" charset="0"/>
                                  </a:rPr>
                                </m:ctrlPr>
                              </m:fPr>
                              <m:num>
                                <m:r>
                                  <m:rPr>
                                    <m:nor/>
                                  </m:rPr>
                                  <a:rPr lang="en-US" i="0">
                                    <a:solidFill>
                                      <a:srgbClr val="000000"/>
                                    </a:solidFill>
                                    <a:effectLst/>
                                  </a:rPr>
                                  <m:t>2</m:t>
                                </m:r>
                              </m:num>
                              <m:den>
                                <m:r>
                                  <m:rPr>
                                    <m:nor/>
                                  </m:rPr>
                                  <a:rPr lang="en-US" i="0">
                                    <a:solidFill>
                                      <a:srgbClr val="000000"/>
                                    </a:solidFill>
                                    <a:effectLst/>
                                  </a:rPr>
                                  <m:t>7</m:t>
                                </m:r>
                              </m:den>
                            </m:f>
                          </m:sup>
                        </m:sSubSup>
                        <m:r>
                          <m:rPr>
                            <m:nor/>
                          </m:rPr>
                          <a:rPr lang="en-US" i="0">
                            <a:solidFill>
                              <a:srgbClr val="000000"/>
                            </a:solidFill>
                            <a:effectLst/>
                          </a:rPr>
                          <m:t>−</m:t>
                        </m:r>
                        <m:sSubSup>
                          <m:sSubSupPr>
                            <m:ctrlPr>
                              <a:rPr lang="en-US" i="1">
                                <a:solidFill>
                                  <a:srgbClr val="000000"/>
                                </a:solidFill>
                                <a:effectLst/>
                                <a:latin typeface="Cambria Math" panose="02040503050406030204" pitchFamily="18" charset="0"/>
                              </a:rPr>
                            </m:ctrlPr>
                          </m:sSubSupPr>
                          <m:e>
                            <m:r>
                              <m:rPr>
                                <m:nor/>
                              </m:rPr>
                              <a:rPr lang="en-US" i="0">
                                <a:solidFill>
                                  <a:srgbClr val="000000"/>
                                </a:solidFill>
                                <a:effectLst/>
                              </a:rPr>
                              <m:t>P</m:t>
                            </m:r>
                          </m:e>
                          <m:sub>
                            <m:r>
                              <m:rPr>
                                <m:nor/>
                              </m:rPr>
                              <a:rPr lang="en-US" i="0">
                                <a:solidFill>
                                  <a:srgbClr val="000000"/>
                                </a:solidFill>
                                <a:effectLst/>
                              </a:rPr>
                              <m:t>atm</m:t>
                            </m:r>
                          </m:sub>
                          <m:sup>
                            <m:f>
                              <m:fPr>
                                <m:ctrlPr>
                                  <a:rPr lang="en-US" i="1">
                                    <a:solidFill>
                                      <a:srgbClr val="000000"/>
                                    </a:solidFill>
                                    <a:effectLst/>
                                    <a:latin typeface="Cambria Math" panose="02040503050406030204" pitchFamily="18" charset="0"/>
                                  </a:rPr>
                                </m:ctrlPr>
                              </m:fPr>
                              <m:num>
                                <m:r>
                                  <m:rPr>
                                    <m:nor/>
                                  </m:rPr>
                                  <a:rPr lang="en-US" i="0">
                                    <a:solidFill>
                                      <a:srgbClr val="000000"/>
                                    </a:solidFill>
                                    <a:effectLst/>
                                  </a:rPr>
                                  <m:t>2</m:t>
                                </m:r>
                              </m:num>
                              <m:den>
                                <m:r>
                                  <m:rPr>
                                    <m:nor/>
                                  </m:rPr>
                                  <a:rPr lang="en-US" i="0">
                                    <a:solidFill>
                                      <a:srgbClr val="000000"/>
                                    </a:solidFill>
                                    <a:effectLst/>
                                  </a:rPr>
                                  <m:t>7</m:t>
                                </m:r>
                              </m:den>
                            </m:f>
                          </m:sup>
                        </m:sSubSup>
                      </m:e>
                    </m:d>
                  </m:oMath>
                </a14:m>
                <a:r>
                  <a:rPr lang="en-US">
                    <a:solidFill>
                      <a:srgbClr val="000000"/>
                    </a:solidFill>
                    <a:effectLst/>
                  </a:rPr>
                  <a:t> </a:t>
                </a:r>
              </a:p>
              <a:p>
                <a:pPr marL="742950" lvl="1" indent="-285750">
                  <a:lnSpc>
                    <a:spcPct val="124000"/>
                  </a:lnSpc>
                </a:pPr>
                <a:r>
                  <a:rPr lang="en-US">
                    <a:solidFill>
                      <a:srgbClr val="000000"/>
                    </a:solidFill>
                  </a:rPr>
                  <a:t>Where </a:t>
                </a:r>
                <a14:m>
                  <m:oMath xmlns:m="http://schemas.openxmlformats.org/officeDocument/2006/math">
                    <m:r>
                      <m:rPr>
                        <m:nor/>
                      </m:rPr>
                      <a:rPr lang="en-US" i="0" smtClean="0">
                        <a:solidFill>
                          <a:srgbClr val="000000"/>
                        </a:solidFill>
                        <a:effectLst/>
                      </a:rPr>
                      <m:t>K</m:t>
                    </m:r>
                    <m:r>
                      <m:rPr>
                        <m:nor/>
                      </m:rPr>
                      <a:rPr lang="en-US" i="0" smtClean="0">
                        <a:solidFill>
                          <a:srgbClr val="000000"/>
                        </a:solidFill>
                        <a:effectLst/>
                      </a:rPr>
                      <m:t>=</m:t>
                    </m:r>
                    <m:sSub>
                      <m:sSubPr>
                        <m:ctrlPr>
                          <a:rPr lang="en-US" i="1">
                            <a:solidFill>
                              <a:srgbClr val="000000"/>
                            </a:solidFill>
                            <a:effectLst/>
                            <a:latin typeface="Cambria Math" panose="02040503050406030204" pitchFamily="18" charset="0"/>
                          </a:rPr>
                        </m:ctrlPr>
                      </m:sSubPr>
                      <m:e>
                        <m:r>
                          <m:rPr>
                            <m:nor/>
                          </m:rPr>
                          <a:rPr lang="en-US" i="0">
                            <a:solidFill>
                              <a:srgbClr val="000000"/>
                            </a:solidFill>
                            <a:effectLst/>
                          </a:rPr>
                          <m:t>P</m:t>
                        </m:r>
                      </m:e>
                      <m:sub>
                        <m:r>
                          <m:rPr>
                            <m:nor/>
                          </m:rPr>
                          <a:rPr lang="en-US" i="0">
                            <a:solidFill>
                              <a:srgbClr val="000000"/>
                            </a:solidFill>
                            <a:effectLst/>
                          </a:rPr>
                          <m:t>vessel</m:t>
                        </m:r>
                      </m:sub>
                    </m:sSub>
                    <m:sSubSup>
                      <m:sSubSupPr>
                        <m:ctrlPr>
                          <a:rPr lang="en-US" i="1">
                            <a:solidFill>
                              <a:srgbClr val="000000"/>
                            </a:solidFill>
                            <a:effectLst/>
                            <a:latin typeface="Cambria Math" panose="02040503050406030204" pitchFamily="18" charset="0"/>
                          </a:rPr>
                        </m:ctrlPr>
                      </m:sSubSupPr>
                      <m:e>
                        <m:r>
                          <m:rPr>
                            <m:nor/>
                          </m:rPr>
                          <a:rPr lang="en-US" i="0">
                            <a:solidFill>
                              <a:srgbClr val="000000"/>
                            </a:solidFill>
                            <a:effectLst/>
                          </a:rPr>
                          <m:t>V</m:t>
                        </m:r>
                      </m:e>
                      <m:sub>
                        <m:r>
                          <m:rPr>
                            <m:nor/>
                          </m:rPr>
                          <a:rPr lang="en-US" i="0">
                            <a:solidFill>
                              <a:srgbClr val="000000"/>
                            </a:solidFill>
                            <a:effectLst/>
                          </a:rPr>
                          <m:t>vessel</m:t>
                        </m:r>
                      </m:sub>
                      <m:sup>
                        <m:r>
                          <m:rPr>
                            <m:nor/>
                          </m:rPr>
                          <a:rPr lang="en-US" b="0" i="0" smtClean="0">
                            <a:solidFill>
                              <a:srgbClr val="000000"/>
                            </a:solidFill>
                            <a:effectLst/>
                          </a:rPr>
                          <m:t>1.4</m:t>
                        </m:r>
                      </m:sup>
                    </m:sSubSup>
                  </m:oMath>
                </a14:m>
                <a:endParaRPr lang="en-US">
                  <a:solidFill>
                    <a:srgbClr val="000000"/>
                  </a:solidFill>
                  <a:effectLst/>
                </a:endParaRPr>
              </a:p>
              <a:p>
                <a:pPr marL="285750" indent="-285750">
                  <a:lnSpc>
                    <a:spcPct val="124000"/>
                  </a:lnSpc>
                  <a:buClrTx/>
                </a:pPr>
                <a:r>
                  <a:rPr lang="en-US">
                    <a:solidFill>
                      <a:srgbClr val="000000"/>
                    </a:solidFill>
                    <a:ea typeface="Calibri" panose="020F0502020204030204" pitchFamily="34" charset="0"/>
                  </a:rPr>
                  <a:t>This figure suggests an energy storage capacity of 1,483 MWh for </a:t>
                </a:r>
                <a:r>
                  <a:rPr lang="en-US" err="1">
                    <a:solidFill>
                      <a:srgbClr val="000000"/>
                    </a:solidFill>
                    <a:ea typeface="Calibri" panose="020F0502020204030204" pitchFamily="34" charset="0"/>
                  </a:rPr>
                  <a:t>Huntorf</a:t>
                </a:r>
                <a:r>
                  <a:rPr lang="en-US">
                    <a:solidFill>
                      <a:srgbClr val="000000"/>
                    </a:solidFill>
                    <a:ea typeface="Calibri" panose="020F0502020204030204" pitchFamily="34" charset="0"/>
                  </a:rPr>
                  <a:t> and 2,851 MWh for McIntosh</a:t>
                </a:r>
              </a:p>
              <a:p>
                <a:pPr marL="742950" lvl="1" indent="-285750">
                  <a:lnSpc>
                    <a:spcPct val="124000"/>
                  </a:lnSpc>
                </a:pPr>
                <a:r>
                  <a:rPr lang="en-US"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Huntorf’s</a:t>
                </a:r>
                <a:r>
                  <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rPr>
                  <a:t> rated capacity is less than this, indicating it uses a different definition</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spcAft>
                    <a:spcPts val="1200"/>
                  </a:spcAft>
                </a:pPr>
                <a:endParaRPr lang="en-US">
                  <a:solidFill>
                    <a:schemeClr val="tx1"/>
                  </a:solidFill>
                </a:endParaRPr>
              </a:p>
            </p:txBody>
          </p:sp>
        </mc:Choice>
        <mc:Fallback xmlns="">
          <p:sp>
            <p:nvSpPr>
              <p:cNvPr id="104" name="Google Shape;104;p21"/>
              <p:cNvSpPr txBox="1">
                <a:spLocks noGrp="1" noRot="1" noChangeAspect="1" noMove="1" noResize="1" noEditPoints="1" noAdjustHandles="1" noChangeArrowheads="1" noChangeShapeType="1" noTextEdit="1"/>
              </p:cNvSpPr>
              <p:nvPr>
                <p:ph type="body" idx="1"/>
              </p:nvPr>
            </p:nvSpPr>
            <p:spPr>
              <a:xfrm>
                <a:off x="311700" y="576324"/>
                <a:ext cx="4316284" cy="4567176"/>
              </a:xfrm>
              <a:prstGeom prst="rect">
                <a:avLst/>
              </a:prstGeom>
              <a:blipFill>
                <a:blip r:embed="rId3"/>
                <a:stretch>
                  <a:fillRect l="-847"/>
                </a:stretch>
              </a:blipFill>
            </p:spPr>
            <p:txBody>
              <a:bodyPr/>
              <a:lstStyle/>
              <a:p>
                <a:r>
                  <a:rPr lang="en-US">
                    <a:noFill/>
                  </a:rPr>
                  <a:t> </a:t>
                </a:r>
              </a:p>
            </p:txBody>
          </p:sp>
        </mc:Fallback>
      </mc:AlternateContent>
      <p:graphicFrame>
        <p:nvGraphicFramePr>
          <p:cNvPr id="2" name="Chart 1">
            <a:extLst>
              <a:ext uri="{FF2B5EF4-FFF2-40B4-BE49-F238E27FC236}">
                <a16:creationId xmlns:a16="http://schemas.microsoft.com/office/drawing/2014/main" id="{DD1047DA-8B1A-5339-80D6-BB15E7E7535D}"/>
              </a:ext>
            </a:extLst>
          </p:cNvPr>
          <p:cNvGraphicFramePr/>
          <p:nvPr>
            <p:extLst>
              <p:ext uri="{D42A27DB-BD31-4B8C-83A1-F6EECF244321}">
                <p14:modId xmlns:p14="http://schemas.microsoft.com/office/powerpoint/2010/main" val="3149151393"/>
              </p:ext>
            </p:extLst>
          </p:nvPr>
        </p:nvGraphicFramePr>
        <p:xfrm>
          <a:off x="4444142" y="112390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6F1FA876-B73E-BAEE-B1BB-DFB12919CDB7}"/>
              </a:ext>
            </a:extLst>
          </p:cNvPr>
          <p:cNvSpPr txBox="1"/>
          <p:nvPr/>
        </p:nvSpPr>
        <p:spPr>
          <a:xfrm>
            <a:off x="4572000" y="3758488"/>
            <a:ext cx="4316284" cy="1231106"/>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Times New Roman" panose="02020603050405020304" pitchFamily="18" charset="0"/>
              </a:rPr>
              <a:t>Figure 5</a:t>
            </a:r>
            <a:r>
              <a:rPr lang="en-US" sz="1200">
                <a:solidFill>
                  <a:srgbClr val="000000"/>
                </a:solidFill>
                <a:effectLst/>
                <a:latin typeface="Times New Roman" panose="02020603050405020304" pitchFamily="18" charset="0"/>
                <a:ea typeface="Times New Roman" panose="02020603050405020304" pitchFamily="18" charset="0"/>
              </a:rPr>
              <a:t>. CAES energy storage capacity per 100,000 m</a:t>
            </a:r>
            <a:r>
              <a:rPr lang="en-US" sz="1200" baseline="30000">
                <a:solidFill>
                  <a:srgbClr val="000000"/>
                </a:solidFill>
                <a:effectLst/>
                <a:latin typeface="Times New Roman" panose="02020603050405020304" pitchFamily="18" charset="0"/>
                <a:ea typeface="Times New Roman" panose="02020603050405020304" pitchFamily="18" charset="0"/>
              </a:rPr>
              <a:t>3</a:t>
            </a:r>
            <a:r>
              <a:rPr lang="en-US" sz="1200">
                <a:solidFill>
                  <a:srgbClr val="000000"/>
                </a:solidFill>
                <a:effectLst/>
                <a:latin typeface="Times New Roman" panose="02020603050405020304" pitchFamily="18" charset="0"/>
                <a:ea typeface="Times New Roman" panose="02020603050405020304" pitchFamily="18" charset="0"/>
              </a:rPr>
              <a:t> of storage vessel volume as a function of storage pressure. Both isothermal and adiabatic turbines are considered. The ideal gas equation of state is used to model air. An ambient storage vessel temperature of 273K is assumed.</a:t>
            </a:r>
            <a:endParaRPr lang="en-US" sz="1200">
              <a:effectLst/>
              <a:latin typeface="Times New Roman" panose="02020603050405020304" pitchFamily="18" charset="0"/>
              <a:ea typeface="Calibri" panose="020F0502020204030204" pitchFamily="34" charset="0"/>
            </a:endParaRPr>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09FD-758D-2FF2-8667-98E192126063}"/>
              </a:ext>
            </a:extLst>
          </p:cNvPr>
          <p:cNvSpPr>
            <a:spLocks noGrp="1"/>
          </p:cNvSpPr>
          <p:nvPr>
            <p:ph type="title"/>
          </p:nvPr>
        </p:nvSpPr>
        <p:spPr>
          <a:xfrm>
            <a:off x="311700" y="1925"/>
            <a:ext cx="8520600" cy="572700"/>
          </a:xfrm>
        </p:spPr>
        <p:txBody>
          <a:bodyPr>
            <a:normAutofit fontScale="90000"/>
          </a:bodyPr>
          <a:lstStyle/>
          <a:p>
            <a:r>
              <a:rPr lang="en-US"/>
              <a:t>Analysis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770BAC9-4E6A-4C2A-C621-C70E34CA0A2B}"/>
                  </a:ext>
                </a:extLst>
              </p:cNvPr>
              <p:cNvSpPr>
                <a:spLocks noGrp="1"/>
              </p:cNvSpPr>
              <p:nvPr>
                <p:ph type="body" idx="1"/>
              </p:nvPr>
            </p:nvSpPr>
            <p:spPr>
              <a:xfrm>
                <a:off x="311700" y="574625"/>
                <a:ext cx="5157889" cy="3416400"/>
              </a:xfrm>
            </p:spPr>
            <p:txBody>
              <a:bodyPr/>
              <a:lstStyle/>
              <a:p>
                <a:pPr>
                  <a:lnSpc>
                    <a:spcPct val="114000"/>
                  </a:lnSpc>
                  <a:buClrTx/>
                </a:pPr>
                <a:r>
                  <a:rPr lang="en-US">
                    <a:solidFill>
                      <a:schemeClr val="tx1">
                        <a:lumMod val="95000"/>
                        <a:lumOff val="5000"/>
                      </a:schemeClr>
                    </a:solidFill>
                  </a:rPr>
                  <a:t>Efficiency of a CAES process is defined as</a:t>
                </a:r>
              </a:p>
              <a:p>
                <a:pPr lvl="1">
                  <a:lnSpc>
                    <a:spcPct val="114000"/>
                  </a:lnSpc>
                </a:pPr>
                <a14:m>
                  <m:oMath xmlns:m="http://schemas.openxmlformats.org/officeDocument/2006/math">
                    <m:sSub>
                      <m:sSubPr>
                        <m:ctrlPr>
                          <a:rPr lang="en-US" i="1" smtClean="0">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rPr>
                          <m:t>η</m:t>
                        </m:r>
                      </m:e>
                      <m:sub>
                        <m:r>
                          <m:rPr>
                            <m:nor/>
                          </m:rPr>
                          <a:rPr lang="en-US" b="0" i="0" smtClean="0">
                            <a:solidFill>
                              <a:schemeClr val="tx1">
                                <a:lumMod val="95000"/>
                                <a:lumOff val="5000"/>
                              </a:schemeClr>
                            </a:solidFill>
                            <a:effectLst/>
                          </a:rPr>
                          <m:t>A</m:t>
                        </m:r>
                        <m:r>
                          <m:rPr>
                            <m:nor/>
                          </m:rPr>
                          <a:rPr lang="en-US" b="0" i="0" smtClean="0">
                            <a:solidFill>
                              <a:schemeClr val="tx1">
                                <a:lumMod val="95000"/>
                                <a:lumOff val="5000"/>
                              </a:schemeClr>
                            </a:solidFill>
                            <a:effectLst/>
                          </a:rPr>
                          <m:t>−</m:t>
                        </m:r>
                        <m:r>
                          <m:rPr>
                            <m:nor/>
                          </m:rPr>
                          <a:rPr lang="en-US" b="0" i="0" smtClean="0">
                            <a:solidFill>
                              <a:schemeClr val="tx1">
                                <a:lumMod val="95000"/>
                                <a:lumOff val="5000"/>
                              </a:schemeClr>
                            </a:solidFill>
                            <a:effectLst/>
                          </a:rPr>
                          <m:t>CAES</m:t>
                        </m:r>
                      </m:sub>
                    </m:sSub>
                    <m:r>
                      <m:rPr>
                        <m:nor/>
                      </m:rPr>
                      <a:rPr lang="en-US" i="0" smtClean="0">
                        <a:solidFill>
                          <a:schemeClr val="tx1">
                            <a:lumMod val="95000"/>
                            <a:lumOff val="5000"/>
                          </a:schemeClr>
                        </a:solidFill>
                        <a:effectLst/>
                      </a:rPr>
                      <m:t>=</m:t>
                    </m:r>
                    <m:f>
                      <m:fPr>
                        <m:ctrlPr>
                          <a:rPr lang="en-US" i="1">
                            <a:solidFill>
                              <a:schemeClr val="tx1">
                                <a:lumMod val="95000"/>
                                <a:lumOff val="5000"/>
                              </a:schemeClr>
                            </a:solidFill>
                            <a:effectLst/>
                            <a:latin typeface="Cambria Math" panose="02040503050406030204" pitchFamily="18" charset="0"/>
                          </a:rPr>
                        </m:ctrlPr>
                      </m:fPr>
                      <m:num>
                        <m:sSub>
                          <m:sSubPr>
                            <m:ctrlPr>
                              <a:rPr lang="en-US" i="1">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rPr>
                              <m:t>W</m:t>
                            </m:r>
                          </m:e>
                          <m:sub>
                            <m:r>
                              <m:rPr>
                                <m:nor/>
                              </m:rPr>
                              <a:rPr lang="en-US" i="0">
                                <a:solidFill>
                                  <a:schemeClr val="tx1">
                                    <a:lumMod val="95000"/>
                                    <a:lumOff val="5000"/>
                                  </a:schemeClr>
                                </a:solidFill>
                                <a:effectLst/>
                              </a:rPr>
                              <m:t>turbine</m:t>
                            </m:r>
                          </m:sub>
                        </m:sSub>
                      </m:num>
                      <m:den>
                        <m:sSub>
                          <m:sSubPr>
                            <m:ctrlPr>
                              <a:rPr lang="en-US" i="1">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rPr>
                              <m:t>W</m:t>
                            </m:r>
                          </m:e>
                          <m:sub>
                            <m:r>
                              <m:rPr>
                                <m:nor/>
                              </m:rPr>
                              <a:rPr lang="en-US" i="0">
                                <a:solidFill>
                                  <a:schemeClr val="tx1">
                                    <a:lumMod val="95000"/>
                                    <a:lumOff val="5000"/>
                                  </a:schemeClr>
                                </a:solidFill>
                                <a:effectLst/>
                              </a:rPr>
                              <m:t>compressor</m:t>
                            </m:r>
                          </m:sub>
                        </m:sSub>
                      </m:den>
                    </m:f>
                  </m:oMath>
                </a14:m>
                <a:endParaRPr lang="en-US">
                  <a:solidFill>
                    <a:schemeClr val="tx1">
                      <a:lumMod val="95000"/>
                      <a:lumOff val="5000"/>
                    </a:schemeClr>
                  </a:solidFill>
                </a:endParaRPr>
              </a:p>
              <a:p>
                <a:pPr lvl="1">
                  <a:lnSpc>
                    <a:spcPct val="114000"/>
                  </a:lnSpc>
                </a:pPr>
                <a14:m>
                  <m:oMath xmlns:m="http://schemas.openxmlformats.org/officeDocument/2006/math">
                    <m:sSub>
                      <m:sSubPr>
                        <m:ctrlPr>
                          <a:rPr lang="en-US" i="1" smtClean="0">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rPr>
                          <m:t>η</m:t>
                        </m:r>
                      </m:e>
                      <m:sub>
                        <m:r>
                          <m:rPr>
                            <m:nor/>
                          </m:rPr>
                          <a:rPr lang="en-US" b="0" i="0" smtClean="0">
                            <a:solidFill>
                              <a:schemeClr val="tx1">
                                <a:lumMod val="95000"/>
                                <a:lumOff val="5000"/>
                              </a:schemeClr>
                            </a:solidFill>
                            <a:effectLst/>
                          </a:rPr>
                          <m:t>D</m:t>
                        </m:r>
                        <m:r>
                          <m:rPr>
                            <m:nor/>
                          </m:rPr>
                          <a:rPr lang="en-US" b="0" i="0" smtClean="0">
                            <a:solidFill>
                              <a:schemeClr val="tx1">
                                <a:lumMod val="95000"/>
                                <a:lumOff val="5000"/>
                              </a:schemeClr>
                            </a:solidFill>
                            <a:effectLst/>
                          </a:rPr>
                          <m:t>−</m:t>
                        </m:r>
                        <m:r>
                          <m:rPr>
                            <m:nor/>
                          </m:rPr>
                          <a:rPr lang="en-US" b="0" i="0" smtClean="0">
                            <a:solidFill>
                              <a:schemeClr val="tx1">
                                <a:lumMod val="95000"/>
                                <a:lumOff val="5000"/>
                              </a:schemeClr>
                            </a:solidFill>
                            <a:effectLst/>
                          </a:rPr>
                          <m:t>CAES</m:t>
                        </m:r>
                      </m:sub>
                    </m:sSub>
                    <m:r>
                      <m:rPr>
                        <m:nor/>
                      </m:rPr>
                      <a:rPr lang="en-US" i="0" smtClean="0">
                        <a:solidFill>
                          <a:schemeClr val="tx1">
                            <a:lumMod val="95000"/>
                            <a:lumOff val="5000"/>
                          </a:schemeClr>
                        </a:solidFill>
                        <a:effectLst/>
                      </a:rPr>
                      <m:t>=</m:t>
                    </m:r>
                    <m:f>
                      <m:fPr>
                        <m:ctrlPr>
                          <a:rPr lang="en-US" i="1">
                            <a:solidFill>
                              <a:schemeClr val="tx1">
                                <a:lumMod val="95000"/>
                                <a:lumOff val="5000"/>
                              </a:schemeClr>
                            </a:solidFill>
                            <a:effectLst/>
                            <a:latin typeface="Cambria Math" panose="02040503050406030204" pitchFamily="18" charset="0"/>
                          </a:rPr>
                        </m:ctrlPr>
                      </m:fPr>
                      <m:num>
                        <m:sSub>
                          <m:sSubPr>
                            <m:ctrlPr>
                              <a:rPr lang="en-US" i="1">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rPr>
                              <m:t>W</m:t>
                            </m:r>
                          </m:e>
                          <m:sub>
                            <m:r>
                              <m:rPr>
                                <m:nor/>
                              </m:rPr>
                              <a:rPr lang="en-US" i="0">
                                <a:solidFill>
                                  <a:schemeClr val="tx1">
                                    <a:lumMod val="95000"/>
                                    <a:lumOff val="5000"/>
                                  </a:schemeClr>
                                </a:solidFill>
                                <a:effectLst/>
                              </a:rPr>
                              <m:t>turbine</m:t>
                            </m:r>
                          </m:sub>
                        </m:sSub>
                      </m:num>
                      <m:den>
                        <m:sSub>
                          <m:sSubPr>
                            <m:ctrlPr>
                              <a:rPr lang="en-US" i="1">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rPr>
                              <m:t>W</m:t>
                            </m:r>
                          </m:e>
                          <m:sub>
                            <m:r>
                              <m:rPr>
                                <m:nor/>
                              </m:rPr>
                              <a:rPr lang="en-US" i="0">
                                <a:solidFill>
                                  <a:schemeClr val="tx1">
                                    <a:lumMod val="95000"/>
                                    <a:lumOff val="5000"/>
                                  </a:schemeClr>
                                </a:solidFill>
                                <a:effectLst/>
                              </a:rPr>
                              <m:t>compressor</m:t>
                            </m:r>
                          </m:sub>
                        </m:sSub>
                        <m:r>
                          <m:rPr>
                            <m:nor/>
                          </m:rPr>
                          <a:rPr lang="en-US" i="0">
                            <a:solidFill>
                              <a:schemeClr val="tx1">
                                <a:lumMod val="95000"/>
                                <a:lumOff val="5000"/>
                              </a:schemeClr>
                            </a:solidFill>
                            <a:effectLst/>
                          </a:rPr>
                          <m:t>+</m:t>
                        </m:r>
                        <m:sSub>
                          <m:sSubPr>
                            <m:ctrlPr>
                              <a:rPr lang="en-US" i="1">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rPr>
                              <m:t>E</m:t>
                            </m:r>
                          </m:e>
                          <m:sub>
                            <m:r>
                              <m:rPr>
                                <m:nor/>
                              </m:rPr>
                              <a:rPr lang="en-US" i="0">
                                <a:solidFill>
                                  <a:schemeClr val="tx1">
                                    <a:lumMod val="95000"/>
                                    <a:lumOff val="5000"/>
                                  </a:schemeClr>
                                </a:solidFill>
                                <a:effectLst/>
                              </a:rPr>
                              <m:t>external</m:t>
                            </m:r>
                          </m:sub>
                        </m:sSub>
                      </m:den>
                    </m:f>
                  </m:oMath>
                </a14:m>
                <a:endParaRPr lang="en-US">
                  <a:solidFill>
                    <a:schemeClr val="tx1">
                      <a:lumMod val="95000"/>
                      <a:lumOff val="5000"/>
                    </a:schemeClr>
                  </a:solidFill>
                </a:endParaRPr>
              </a:p>
              <a:p>
                <a:pPr lvl="1">
                  <a:lnSpc>
                    <a:spcPct val="114000"/>
                  </a:lnSpc>
                </a:pPr>
                <a:r>
                  <a:rPr lang="en-US">
                    <a:solidFill>
                      <a:schemeClr val="tx1">
                        <a:lumMod val="95000"/>
                        <a:lumOff val="5000"/>
                      </a:schemeClr>
                    </a:solidFill>
                  </a:rPr>
                  <a:t>where work and energy are expressed per mol or mass of air</a:t>
                </a:r>
              </a:p>
              <a:p>
                <a:pPr>
                  <a:lnSpc>
                    <a:spcPct val="114000"/>
                  </a:lnSpc>
                  <a:buClrTx/>
                </a:pPr>
                <a:r>
                  <a:rPr lang="en-US">
                    <a:solidFill>
                      <a:schemeClr val="tx1">
                        <a:lumMod val="95000"/>
                        <a:lumOff val="5000"/>
                      </a:schemeClr>
                    </a:solidFill>
                  </a:rPr>
                  <a:t>Sources of loss</a:t>
                </a:r>
              </a:p>
              <a:p>
                <a:pPr lvl="1">
                  <a:lnSpc>
                    <a:spcPct val="114000"/>
                  </a:lnSpc>
                </a:pPr>
                <a:r>
                  <a:rPr lang="en-US">
                    <a:solidFill>
                      <a:schemeClr val="tx1">
                        <a:lumMod val="95000"/>
                        <a:lumOff val="5000"/>
                      </a:schemeClr>
                    </a:solidFill>
                  </a:rPr>
                  <a:t>Mechanical inefficiencies in compressors and turbines</a:t>
                </a:r>
              </a:p>
              <a:p>
                <a:pPr lvl="1">
                  <a:lnSpc>
                    <a:spcPct val="114000"/>
                  </a:lnSpc>
                </a:pPr>
                <a:r>
                  <a:rPr lang="en-US">
                    <a:solidFill>
                      <a:schemeClr val="tx1">
                        <a:lumMod val="95000"/>
                        <a:lumOff val="5000"/>
                      </a:schemeClr>
                    </a:solidFill>
                  </a:rPr>
                  <a:t>Heat losses to the environment</a:t>
                </a:r>
              </a:p>
              <a:p>
                <a:pPr lvl="1">
                  <a:lnSpc>
                    <a:spcPct val="114000"/>
                  </a:lnSpc>
                </a:pPr>
                <a:r>
                  <a:rPr lang="en-US">
                    <a:solidFill>
                      <a:schemeClr val="tx1">
                        <a:lumMod val="95000"/>
                        <a:lumOff val="5000"/>
                      </a:schemeClr>
                    </a:solidFill>
                  </a:rPr>
                  <a:t>Inefficiencies in thermal energy storage</a:t>
                </a:r>
              </a:p>
              <a:p>
                <a:pPr lvl="1">
                  <a:lnSpc>
                    <a:spcPct val="114000"/>
                  </a:lnSpc>
                </a:pPr>
                <a:r>
                  <a:rPr lang="en-US">
                    <a:solidFill>
                      <a:schemeClr val="tx1">
                        <a:lumMod val="95000"/>
                        <a:lumOff val="5000"/>
                      </a:schemeClr>
                    </a:solidFill>
                  </a:rPr>
                  <a:t>Inefficiencies in external heating</a:t>
                </a:r>
              </a:p>
            </p:txBody>
          </p:sp>
        </mc:Choice>
        <mc:Fallback xmlns="">
          <p:sp>
            <p:nvSpPr>
              <p:cNvPr id="3" name="Text Placeholder 2">
                <a:extLst>
                  <a:ext uri="{FF2B5EF4-FFF2-40B4-BE49-F238E27FC236}">
                    <a16:creationId xmlns:a16="http://schemas.microsoft.com/office/drawing/2014/main" id="{5770BAC9-4E6A-4C2A-C621-C70E34CA0A2B}"/>
                  </a:ext>
                </a:extLst>
              </p:cNvPr>
              <p:cNvSpPr>
                <a:spLocks noGrp="1" noRot="1" noChangeAspect="1" noMove="1" noResize="1" noEditPoints="1" noAdjustHandles="1" noChangeArrowheads="1" noChangeShapeType="1" noTextEdit="1"/>
              </p:cNvSpPr>
              <p:nvPr>
                <p:ph type="body" idx="1"/>
              </p:nvPr>
            </p:nvSpPr>
            <p:spPr>
              <a:xfrm>
                <a:off x="311700" y="574625"/>
                <a:ext cx="5157889" cy="3416400"/>
              </a:xfrm>
              <a:blipFill>
                <a:blip r:embed="rId3"/>
                <a:stretch>
                  <a:fillRect/>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E2926301-4552-9176-9A7E-D8DED5B9125E}"/>
              </a:ext>
            </a:extLst>
          </p:cNvPr>
          <p:cNvGraphicFramePr>
            <a:graphicFrameLocks noChangeAspect="1"/>
          </p:cNvGraphicFramePr>
          <p:nvPr>
            <p:extLst>
              <p:ext uri="{D42A27DB-BD31-4B8C-83A1-F6EECF244321}">
                <p14:modId xmlns:p14="http://schemas.microsoft.com/office/powerpoint/2010/main" val="3983912574"/>
              </p:ext>
            </p:extLst>
          </p:nvPr>
        </p:nvGraphicFramePr>
        <p:xfrm>
          <a:off x="5567203" y="81716"/>
          <a:ext cx="3429000" cy="2057399"/>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3CBD71A8-6345-8F5D-EDB6-AED863F5A1DE}"/>
              </a:ext>
            </a:extLst>
          </p:cNvPr>
          <p:cNvSpPr txBox="1"/>
          <p:nvPr/>
        </p:nvSpPr>
        <p:spPr>
          <a:xfrm>
            <a:off x="5567203" y="2006707"/>
            <a:ext cx="3526614" cy="830997"/>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Times New Roman" panose="02020603050405020304" pitchFamily="18" charset="0"/>
              </a:rPr>
              <a:t>Figure 6</a:t>
            </a:r>
            <a:r>
              <a:rPr lang="en-US" sz="1200">
                <a:solidFill>
                  <a:srgbClr val="000000"/>
                </a:solidFill>
                <a:effectLst/>
                <a:latin typeface="Times New Roman" panose="02020603050405020304" pitchFamily="18" charset="0"/>
                <a:ea typeface="Times New Roman" panose="02020603050405020304" pitchFamily="18" charset="0"/>
              </a:rPr>
              <a:t>. Overall process efficiency versus reheating temperature for a simplified D-CAES process. An efficiency of 60% is assumed for the natural gas heater. </a:t>
            </a:r>
            <a:endParaRPr lang="en-US" sz="1200"/>
          </a:p>
        </p:txBody>
      </p:sp>
      <p:graphicFrame>
        <p:nvGraphicFramePr>
          <p:cNvPr id="6" name="Chart 5">
            <a:extLst>
              <a:ext uri="{FF2B5EF4-FFF2-40B4-BE49-F238E27FC236}">
                <a16:creationId xmlns:a16="http://schemas.microsoft.com/office/drawing/2014/main" id="{00FA68BF-236A-9637-0811-FA7BFD258A57}"/>
              </a:ext>
            </a:extLst>
          </p:cNvPr>
          <p:cNvGraphicFramePr>
            <a:graphicFrameLocks noChangeAspect="1"/>
          </p:cNvGraphicFramePr>
          <p:nvPr>
            <p:extLst>
              <p:ext uri="{D42A27DB-BD31-4B8C-83A1-F6EECF244321}">
                <p14:modId xmlns:p14="http://schemas.microsoft.com/office/powerpoint/2010/main" val="288123485"/>
              </p:ext>
            </p:extLst>
          </p:nvPr>
        </p:nvGraphicFramePr>
        <p:xfrm>
          <a:off x="5663547" y="2689831"/>
          <a:ext cx="3430270" cy="2058162"/>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80385070-80C6-EE39-A47F-F577720E849C}"/>
              </a:ext>
            </a:extLst>
          </p:cNvPr>
          <p:cNvSpPr txBox="1"/>
          <p:nvPr/>
        </p:nvSpPr>
        <p:spPr>
          <a:xfrm>
            <a:off x="5567203" y="4600119"/>
            <a:ext cx="3477807" cy="461665"/>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Times New Roman" panose="02020603050405020304" pitchFamily="18" charset="0"/>
              </a:rPr>
              <a:t>Figure 7</a:t>
            </a:r>
            <a:r>
              <a:rPr lang="en-US" sz="1200">
                <a:solidFill>
                  <a:srgbClr val="000000"/>
                </a:solidFill>
                <a:effectLst/>
                <a:latin typeface="Times New Roman" panose="02020603050405020304" pitchFamily="18" charset="0"/>
                <a:ea typeface="Times New Roman" panose="02020603050405020304" pitchFamily="18" charset="0"/>
              </a:rPr>
              <a:t>. Overall process efficiency versus reheating temperature for a simplified A-CAES process. </a:t>
            </a:r>
            <a:endParaRPr lang="en-US"/>
          </a:p>
        </p:txBody>
      </p:sp>
    </p:spTree>
    <p:extLst>
      <p:ext uri="{BB962C8B-B14F-4D97-AF65-F5344CB8AC3E}">
        <p14:creationId xmlns:p14="http://schemas.microsoft.com/office/powerpoint/2010/main" val="44461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1042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Process Simulation</a:t>
            </a:r>
            <a:endParaRPr/>
          </a:p>
        </p:txBody>
      </p:sp>
      <p:sp>
        <p:nvSpPr>
          <p:cNvPr id="110" name="Google Shape;110;p22"/>
          <p:cNvSpPr txBox="1">
            <a:spLocks noGrp="1"/>
          </p:cNvSpPr>
          <p:nvPr>
            <p:ph type="body" idx="1"/>
          </p:nvPr>
        </p:nvSpPr>
        <p:spPr>
          <a:xfrm>
            <a:off x="311700" y="583128"/>
            <a:ext cx="8520600" cy="3416400"/>
          </a:xfrm>
          <a:prstGeom prst="rect">
            <a:avLst/>
          </a:prstGeom>
        </p:spPr>
        <p:txBody>
          <a:bodyPr spcFirstLastPara="1" wrap="square" lIns="91425" tIns="91425" rIns="91425" bIns="91425" anchor="t" anchorCtr="0">
            <a:noAutofit/>
          </a:bodyPr>
          <a:lstStyle/>
          <a:p>
            <a:pPr marL="285750" indent="-285750">
              <a:buClrTx/>
            </a:pPr>
            <a:r>
              <a:rPr lang="en-US">
                <a:solidFill>
                  <a:schemeClr val="tx1"/>
                </a:solidFill>
              </a:rPr>
              <a:t>A-CAES process simulations run in Aspen Plus V11</a:t>
            </a:r>
          </a:p>
          <a:p>
            <a:pPr marL="742950" lvl="1" indent="-285750"/>
            <a:r>
              <a:rPr lang="en-US">
                <a:solidFill>
                  <a:schemeClr val="tx1"/>
                </a:solidFill>
                <a:latin typeface="Times New Roman" panose="02020603050405020304" pitchFamily="18" charset="0"/>
                <a:cs typeface="Times New Roman" panose="02020603050405020304" pitchFamily="18" charset="0"/>
              </a:rPr>
              <a:t>Storage pressure and temperature of 70 bar and 290 K</a:t>
            </a:r>
          </a:p>
          <a:p>
            <a:pPr marL="742950" lvl="1" indent="-285750"/>
            <a:r>
              <a:rPr lang="en-US">
                <a:solidFill>
                  <a:schemeClr val="tx1"/>
                </a:solidFill>
                <a:latin typeface="Times New Roman" panose="02020603050405020304" pitchFamily="18" charset="0"/>
                <a:cs typeface="Times New Roman" panose="02020603050405020304" pitchFamily="18" charset="0"/>
              </a:rPr>
              <a:t>Two compressors and two turbine</a:t>
            </a:r>
            <a:r>
              <a:rPr lang="en-US">
                <a:solidFill>
                  <a:schemeClr val="tx1"/>
                </a:solidFill>
              </a:rPr>
              <a:t>s in series</a:t>
            </a:r>
            <a:endParaRPr lang="en-US">
              <a:solidFill>
                <a:schemeClr val="tx1"/>
              </a:solidFill>
              <a:latin typeface="Times New Roman" panose="02020603050405020304" pitchFamily="18" charset="0"/>
              <a:cs typeface="Times New Roman" panose="02020603050405020304" pitchFamily="18" charset="0"/>
            </a:endParaRPr>
          </a:p>
          <a:p>
            <a:pPr marL="285750" indent="-285750">
              <a:buClrTx/>
            </a:pPr>
            <a:r>
              <a:rPr lang="en-US">
                <a:solidFill>
                  <a:schemeClr val="tx1"/>
                </a:solidFill>
              </a:rPr>
              <a:t>Five process simulations were run</a:t>
            </a:r>
          </a:p>
          <a:p>
            <a:pPr marL="742950" lvl="1" indent="-285750"/>
            <a:r>
              <a:rPr lang="en-US">
                <a:solidFill>
                  <a:schemeClr val="tx1"/>
                </a:solidFill>
                <a:latin typeface="Times New Roman" panose="02020603050405020304" pitchFamily="18" charset="0"/>
                <a:cs typeface="Times New Roman" panose="02020603050405020304" pitchFamily="18" charset="0"/>
              </a:rPr>
              <a:t>Process 1 is used as a baseline </a:t>
            </a:r>
          </a:p>
          <a:p>
            <a:pPr marL="742950" lvl="1" indent="-285750"/>
            <a:r>
              <a:rPr lang="en-US">
                <a:solidFill>
                  <a:schemeClr val="tx1"/>
                </a:solidFill>
                <a:latin typeface="Times New Roman" panose="02020603050405020304" pitchFamily="18" charset="0"/>
                <a:cs typeface="Times New Roman" panose="02020603050405020304" pitchFamily="18" charset="0"/>
              </a:rPr>
              <a:t>Process 2 considers loss of pressure during storage</a:t>
            </a:r>
          </a:p>
          <a:p>
            <a:pPr marL="742950" lvl="1" indent="-285750"/>
            <a:r>
              <a:rPr lang="en-US">
                <a:solidFill>
                  <a:schemeClr val="tx1"/>
                </a:solidFill>
                <a:latin typeface="Times New Roman" panose="02020603050405020304" pitchFamily="18" charset="0"/>
                <a:cs typeface="Times New Roman" panose="02020603050405020304" pitchFamily="18" charset="0"/>
              </a:rPr>
              <a:t>Process 3 considers using compressors and turbines with higher isentropic efficiencies</a:t>
            </a:r>
          </a:p>
          <a:p>
            <a:pPr marL="742950" lvl="1" indent="-285750"/>
            <a:r>
              <a:rPr lang="en-US">
                <a:solidFill>
                  <a:schemeClr val="tx1"/>
                </a:solidFill>
                <a:latin typeface="Times New Roman" panose="02020603050405020304" pitchFamily="18" charset="0"/>
                <a:cs typeface="Times New Roman" panose="02020603050405020304" pitchFamily="18" charset="0"/>
              </a:rPr>
              <a:t>Process 4 considers a less efficient thermal energy storage system</a:t>
            </a:r>
          </a:p>
          <a:p>
            <a:pPr marL="742950" lvl="1" indent="-285750"/>
            <a:r>
              <a:rPr lang="en-US">
                <a:solidFill>
                  <a:schemeClr val="tx1"/>
                </a:solidFill>
                <a:latin typeface="Times New Roman" panose="02020603050405020304" pitchFamily="18" charset="0"/>
                <a:cs typeface="Times New Roman" panose="02020603050405020304" pitchFamily="18" charset="0"/>
              </a:rPr>
              <a:t>Process 5 considers all the modifications in 2-4</a:t>
            </a:r>
          </a:p>
          <a:p>
            <a:pPr marL="285750" indent="-285750">
              <a:buClrTx/>
            </a:pPr>
            <a:r>
              <a:rPr lang="en-US">
                <a:solidFill>
                  <a:schemeClr val="tx1"/>
                </a:solidFill>
              </a:rPr>
              <a:t>Takeaways:</a:t>
            </a:r>
          </a:p>
          <a:p>
            <a:pPr marL="742950" lvl="1" indent="-285750"/>
            <a:r>
              <a:rPr lang="en-US">
                <a:solidFill>
                  <a:schemeClr val="tx1"/>
                </a:solidFill>
                <a:latin typeface="Times New Roman" panose="02020603050405020304" pitchFamily="18" charset="0"/>
                <a:cs typeface="Times New Roman" panose="02020603050405020304" pitchFamily="18" charset="0"/>
              </a:rPr>
              <a:t>Thermal energy storage is limiting in overall A-CAES process performance</a:t>
            </a:r>
          </a:p>
          <a:p>
            <a:pPr marL="742950" lvl="1" indent="-285750"/>
            <a:r>
              <a:rPr lang="en-US">
                <a:solidFill>
                  <a:schemeClr val="tx1"/>
                </a:solidFill>
                <a:latin typeface="Times New Roman" panose="02020603050405020304" pitchFamily="18" charset="0"/>
                <a:cs typeface="Times New Roman" panose="02020603050405020304" pitchFamily="18" charset="0"/>
              </a:rPr>
              <a:t>Loss of pressure during storage has minimal impact on efficiency as long as heat is reinput</a:t>
            </a:r>
          </a:p>
        </p:txBody>
      </p:sp>
      <p:graphicFrame>
        <p:nvGraphicFramePr>
          <p:cNvPr id="2" name="Table 1">
            <a:extLst>
              <a:ext uri="{FF2B5EF4-FFF2-40B4-BE49-F238E27FC236}">
                <a16:creationId xmlns:a16="http://schemas.microsoft.com/office/drawing/2014/main" id="{8D1DDDE2-B36F-6B4E-3F37-998659E4B4B1}"/>
              </a:ext>
            </a:extLst>
          </p:cNvPr>
          <p:cNvGraphicFramePr>
            <a:graphicFrameLocks noGrp="1"/>
          </p:cNvGraphicFramePr>
          <p:nvPr>
            <p:extLst>
              <p:ext uri="{D42A27DB-BD31-4B8C-83A1-F6EECF244321}">
                <p14:modId xmlns:p14="http://schemas.microsoft.com/office/powerpoint/2010/main" val="1675056813"/>
              </p:ext>
            </p:extLst>
          </p:nvPr>
        </p:nvGraphicFramePr>
        <p:xfrm>
          <a:off x="5953269" y="725109"/>
          <a:ext cx="2942254" cy="1094994"/>
        </p:xfrm>
        <a:graphic>
          <a:graphicData uri="http://schemas.openxmlformats.org/drawingml/2006/table">
            <a:tbl>
              <a:tblPr firstRow="1" firstCol="1" bandRow="1">
                <a:tableStyleId>{BA386443-4C03-4D74-A291-29F17D58C582}</a:tableStyleId>
              </a:tblPr>
              <a:tblGrid>
                <a:gridCol w="775651">
                  <a:extLst>
                    <a:ext uri="{9D8B030D-6E8A-4147-A177-3AD203B41FA5}">
                      <a16:colId xmlns:a16="http://schemas.microsoft.com/office/drawing/2014/main" val="2708267528"/>
                    </a:ext>
                  </a:extLst>
                </a:gridCol>
                <a:gridCol w="2166603">
                  <a:extLst>
                    <a:ext uri="{9D8B030D-6E8A-4147-A177-3AD203B41FA5}">
                      <a16:colId xmlns:a16="http://schemas.microsoft.com/office/drawing/2014/main" val="478986054"/>
                    </a:ext>
                  </a:extLst>
                </a:gridCol>
              </a:tblGrid>
              <a:tr h="0">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Process</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Overall CAES Efficiency (%)</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4240257"/>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72.3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09364220"/>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86448760"/>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75.8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88361404"/>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77395517"/>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9907321"/>
                  </a:ext>
                </a:extLst>
              </a:tr>
            </a:tbl>
          </a:graphicData>
        </a:graphic>
      </p:graphicFrame>
      <p:sp>
        <p:nvSpPr>
          <p:cNvPr id="3" name="TextBox 2">
            <a:extLst>
              <a:ext uri="{FF2B5EF4-FFF2-40B4-BE49-F238E27FC236}">
                <a16:creationId xmlns:a16="http://schemas.microsoft.com/office/drawing/2014/main" id="{A7D40732-4ED2-35AB-F971-E4A7E2002E8B}"/>
              </a:ext>
            </a:extLst>
          </p:cNvPr>
          <p:cNvSpPr txBox="1"/>
          <p:nvPr/>
        </p:nvSpPr>
        <p:spPr>
          <a:xfrm>
            <a:off x="5878966" y="270588"/>
            <a:ext cx="3364561" cy="461665"/>
          </a:xfrm>
          <a:prstGeom prst="rect">
            <a:avLst/>
          </a:prstGeom>
          <a:noFill/>
        </p:spPr>
        <p:txBody>
          <a:bodyPr wrap="square" rtlCol="0">
            <a:spAutoFit/>
          </a:bodyPr>
          <a:lstStyle/>
          <a:p>
            <a:r>
              <a:rPr lang="en-US" sz="1200" b="1">
                <a:latin typeface="Times New Roman" panose="02020603050405020304" pitchFamily="18" charset="0"/>
                <a:cs typeface="Times New Roman" panose="02020603050405020304" pitchFamily="18" charset="0"/>
              </a:rPr>
              <a:t>Table 2. </a:t>
            </a:r>
            <a:r>
              <a:rPr lang="en-US" sz="1200">
                <a:effectLst/>
                <a:latin typeface="Times New Roman" panose="02020603050405020304" pitchFamily="18" charset="0"/>
                <a:ea typeface="Calibri" panose="020F0502020204030204" pitchFamily="34" charset="0"/>
                <a:cs typeface="Times New Roman" panose="02020603050405020304" pitchFamily="18" charset="0"/>
              </a:rPr>
              <a:t>Performance of A-CAES process simulations in Aspen Plus V11. </a:t>
            </a:r>
            <a:endParaRPr lang="en-US"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Finger Lake Salt Mines for CAES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311700" y="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Advantages of using a salt cavern for CAES</a:t>
            </a:r>
            <a:endParaRPr>
              <a:latin typeface="Times New Roman"/>
              <a:ea typeface="Times New Roman"/>
              <a:cs typeface="Times New Roman"/>
              <a:sym typeface="Times New Roman"/>
            </a:endParaRPr>
          </a:p>
        </p:txBody>
      </p:sp>
      <p:sp>
        <p:nvSpPr>
          <p:cNvPr id="121" name="Google Shape;121;p24"/>
          <p:cNvSpPr txBox="1">
            <a:spLocks noGrp="1"/>
          </p:cNvSpPr>
          <p:nvPr>
            <p:ph type="body" idx="1"/>
          </p:nvPr>
        </p:nvSpPr>
        <p:spPr>
          <a:xfrm>
            <a:off x="311700" y="574625"/>
            <a:ext cx="8520600" cy="3416400"/>
          </a:xfrm>
          <a:prstGeom prst="rect">
            <a:avLst/>
          </a:prstGeom>
        </p:spPr>
        <p:txBody>
          <a:bodyPr spcFirstLastPara="1" wrap="square" lIns="91425" tIns="91425" rIns="91425" bIns="91425" anchor="t" anchorCtr="0">
            <a:normAutofit fontScale="92500" lnSpcReduction="10000"/>
          </a:bodyPr>
          <a:lstStyle/>
          <a:p>
            <a:pPr marL="457200" lvl="0" indent="-342900" algn="l" rtl="0">
              <a:lnSpc>
                <a:spcPct val="124000"/>
              </a:lnSpc>
              <a:spcBef>
                <a:spcPts val="0"/>
              </a:spcBef>
              <a:spcAft>
                <a:spcPts val="0"/>
              </a:spcAft>
              <a:buClrTx/>
              <a:buSzPts val="1800"/>
              <a:buFont typeface="Times New Roman"/>
              <a:buChar char="●"/>
            </a:pPr>
            <a:r>
              <a:rPr lang="en">
                <a:solidFill>
                  <a:schemeClr val="tx1">
                    <a:lumMod val="95000"/>
                    <a:lumOff val="5000"/>
                  </a:schemeClr>
                </a:solidFill>
                <a:latin typeface="Times New Roman"/>
                <a:ea typeface="Times New Roman"/>
                <a:cs typeface="Times New Roman"/>
                <a:sym typeface="Times New Roman"/>
              </a:rPr>
              <a:t>Three primary geological structures can be used for CAES: hard rock, porous rock, and rock salt</a:t>
            </a:r>
            <a:r>
              <a:rPr lang="en" baseline="30000">
                <a:solidFill>
                  <a:schemeClr val="tx1">
                    <a:lumMod val="95000"/>
                    <a:lumOff val="5000"/>
                  </a:schemeClr>
                </a:solidFill>
                <a:latin typeface="Times New Roman"/>
                <a:ea typeface="Times New Roman"/>
                <a:cs typeface="Times New Roman"/>
                <a:sym typeface="Times New Roman"/>
              </a:rPr>
              <a:t>[11]</a:t>
            </a:r>
            <a:endParaRPr lang="en-US" baseline="30000">
              <a:solidFill>
                <a:schemeClr val="tx1">
                  <a:lumMod val="95000"/>
                  <a:lumOff val="5000"/>
                </a:schemeClr>
              </a:solidFill>
              <a:latin typeface="Times New Roman"/>
              <a:ea typeface="Times New Roman"/>
              <a:cs typeface="Times New Roman"/>
              <a:sym typeface="Times New Roman"/>
            </a:endParaRPr>
          </a:p>
          <a:p>
            <a:pPr marL="457200" lvl="0" indent="-342900" algn="l" rtl="0">
              <a:lnSpc>
                <a:spcPct val="124000"/>
              </a:lnSpc>
              <a:spcBef>
                <a:spcPts val="0"/>
              </a:spcBef>
              <a:spcAft>
                <a:spcPts val="0"/>
              </a:spcAft>
              <a:buClrTx/>
              <a:buSzPts val="1800"/>
              <a:buFont typeface="Times New Roman"/>
              <a:buChar char="●"/>
            </a:pPr>
            <a:r>
              <a:rPr lang="en">
                <a:solidFill>
                  <a:schemeClr val="tx1">
                    <a:lumMod val="95000"/>
                    <a:lumOff val="5000"/>
                  </a:schemeClr>
                </a:solidFill>
                <a:latin typeface="Times New Roman"/>
                <a:ea typeface="Times New Roman"/>
                <a:cs typeface="Times New Roman"/>
                <a:sym typeface="Times New Roman"/>
              </a:rPr>
              <a:t>Hard rock</a:t>
            </a:r>
            <a:endParaRPr lang="en-US">
              <a:solidFill>
                <a:schemeClr val="tx1">
                  <a:lumMod val="95000"/>
                  <a:lumOff val="5000"/>
                </a:schemeClr>
              </a:solidFill>
              <a:latin typeface="Times New Roman"/>
              <a:ea typeface="Times New Roman"/>
              <a:cs typeface="Times New Roman"/>
              <a:sym typeface="Times New Roman"/>
            </a:endParaRPr>
          </a:p>
          <a:p>
            <a:pPr marL="914400" lvl="1" indent="-342900" algn="l" rtl="0">
              <a:lnSpc>
                <a:spcPct val="124000"/>
              </a:lnSpc>
              <a:spcBef>
                <a:spcPts val="0"/>
              </a:spcBef>
              <a:spcAft>
                <a:spcPts val="0"/>
              </a:spcAft>
              <a:buSzPts val="1800"/>
              <a:buFont typeface="Times New Roman"/>
              <a:buChar char="○"/>
            </a:pPr>
            <a:r>
              <a:rPr lang="en">
                <a:solidFill>
                  <a:schemeClr val="tx1">
                    <a:lumMod val="95000"/>
                    <a:lumOff val="5000"/>
                  </a:schemeClr>
                </a:solidFill>
                <a:latin typeface="Times New Roman"/>
                <a:ea typeface="Times New Roman"/>
                <a:cs typeface="Times New Roman"/>
                <a:sym typeface="Times New Roman"/>
              </a:rPr>
              <a:t>High capital cost to create caverns (~$30/kWh)</a:t>
            </a:r>
            <a:endParaRPr lang="en-US">
              <a:solidFill>
                <a:schemeClr val="tx1">
                  <a:lumMod val="95000"/>
                  <a:lumOff val="5000"/>
                </a:schemeClr>
              </a:solidFill>
              <a:latin typeface="Times New Roman"/>
              <a:ea typeface="Times New Roman"/>
              <a:cs typeface="Times New Roman"/>
              <a:sym typeface="Times New Roman"/>
            </a:endParaRPr>
          </a:p>
          <a:p>
            <a:pPr marL="914400" lvl="1" indent="-342900" algn="l" rtl="0">
              <a:lnSpc>
                <a:spcPct val="124000"/>
              </a:lnSpc>
              <a:spcBef>
                <a:spcPts val="0"/>
              </a:spcBef>
              <a:spcAft>
                <a:spcPts val="0"/>
              </a:spcAft>
              <a:buSzPts val="1800"/>
              <a:buFont typeface="Times New Roman"/>
              <a:buChar char="○"/>
            </a:pPr>
            <a:r>
              <a:rPr lang="en">
                <a:solidFill>
                  <a:schemeClr val="tx1">
                    <a:lumMod val="95000"/>
                    <a:lumOff val="5000"/>
                  </a:schemeClr>
                </a:solidFill>
                <a:latin typeface="Times New Roman"/>
                <a:ea typeface="Times New Roman"/>
                <a:cs typeface="Times New Roman"/>
                <a:sym typeface="Times New Roman"/>
              </a:rPr>
              <a:t>Common geological feature: less restriction on location</a:t>
            </a:r>
            <a:endParaRPr lang="en-US">
              <a:solidFill>
                <a:schemeClr val="tx1">
                  <a:lumMod val="95000"/>
                  <a:lumOff val="5000"/>
                </a:schemeClr>
              </a:solidFill>
              <a:latin typeface="Times New Roman"/>
              <a:ea typeface="Times New Roman"/>
              <a:cs typeface="Times New Roman"/>
              <a:sym typeface="Times New Roman"/>
            </a:endParaRPr>
          </a:p>
          <a:p>
            <a:pPr marL="457200" lvl="0" indent="-342900" algn="l" rtl="0">
              <a:lnSpc>
                <a:spcPct val="124000"/>
              </a:lnSpc>
              <a:spcBef>
                <a:spcPts val="0"/>
              </a:spcBef>
              <a:spcAft>
                <a:spcPts val="0"/>
              </a:spcAft>
              <a:buClrTx/>
              <a:buSzPts val="1800"/>
              <a:buFont typeface="Times New Roman"/>
              <a:buChar char="●"/>
            </a:pPr>
            <a:r>
              <a:rPr lang="en">
                <a:solidFill>
                  <a:schemeClr val="tx1">
                    <a:lumMod val="95000"/>
                    <a:lumOff val="5000"/>
                  </a:schemeClr>
                </a:solidFill>
                <a:latin typeface="Times New Roman"/>
                <a:ea typeface="Times New Roman"/>
                <a:cs typeface="Times New Roman"/>
                <a:sym typeface="Times New Roman"/>
              </a:rPr>
              <a:t>Porous rock</a:t>
            </a:r>
            <a:endParaRPr lang="en-US">
              <a:solidFill>
                <a:schemeClr val="tx1">
                  <a:lumMod val="95000"/>
                  <a:lumOff val="5000"/>
                </a:schemeClr>
              </a:solidFill>
              <a:latin typeface="Times New Roman"/>
              <a:ea typeface="Times New Roman"/>
              <a:cs typeface="Times New Roman"/>
              <a:sym typeface="Times New Roman"/>
            </a:endParaRPr>
          </a:p>
          <a:p>
            <a:pPr marL="914400" lvl="1" indent="-317500" algn="l" rtl="0">
              <a:lnSpc>
                <a:spcPct val="124000"/>
              </a:lnSpc>
              <a:spcBef>
                <a:spcPts val="0"/>
              </a:spcBef>
              <a:spcAft>
                <a:spcPts val="0"/>
              </a:spcAft>
              <a:buSzPts val="1400"/>
              <a:buFont typeface="Times New Roman"/>
              <a:buChar char="○"/>
            </a:pPr>
            <a:r>
              <a:rPr lang="en">
                <a:solidFill>
                  <a:schemeClr val="tx1">
                    <a:lumMod val="95000"/>
                    <a:lumOff val="5000"/>
                  </a:schemeClr>
                </a:solidFill>
                <a:latin typeface="Times New Roman"/>
                <a:ea typeface="Times New Roman"/>
                <a:cs typeface="Times New Roman"/>
                <a:sym typeface="Times New Roman"/>
              </a:rPr>
              <a:t>Lowest capital cost at $0.10/kWh</a:t>
            </a:r>
            <a:endParaRPr lang="en-US">
              <a:solidFill>
                <a:schemeClr val="tx1">
                  <a:lumMod val="95000"/>
                  <a:lumOff val="5000"/>
                </a:schemeClr>
              </a:solidFill>
              <a:latin typeface="Times New Roman"/>
              <a:ea typeface="Times New Roman"/>
              <a:cs typeface="Times New Roman"/>
              <a:sym typeface="Times New Roman"/>
            </a:endParaRPr>
          </a:p>
          <a:p>
            <a:pPr marL="914400" lvl="1" indent="-317500" algn="l" rtl="0">
              <a:lnSpc>
                <a:spcPct val="124000"/>
              </a:lnSpc>
              <a:spcBef>
                <a:spcPts val="0"/>
              </a:spcBef>
              <a:spcAft>
                <a:spcPts val="0"/>
              </a:spcAft>
              <a:buSzPts val="1400"/>
              <a:buFont typeface="Times New Roman"/>
              <a:buChar char="○"/>
            </a:pPr>
            <a:r>
              <a:rPr lang="en">
                <a:solidFill>
                  <a:schemeClr val="tx1">
                    <a:lumMod val="95000"/>
                    <a:lumOff val="5000"/>
                  </a:schemeClr>
                </a:solidFill>
                <a:latin typeface="Times New Roman"/>
                <a:ea typeface="Times New Roman"/>
                <a:cs typeface="Times New Roman"/>
                <a:sym typeface="Times New Roman"/>
              </a:rPr>
              <a:t>Storage period limited</a:t>
            </a:r>
            <a:endParaRPr lang="en-US">
              <a:solidFill>
                <a:schemeClr val="tx1">
                  <a:lumMod val="95000"/>
                  <a:lumOff val="5000"/>
                </a:schemeClr>
              </a:solidFill>
              <a:latin typeface="Times New Roman"/>
              <a:ea typeface="Times New Roman"/>
              <a:cs typeface="Times New Roman"/>
              <a:sym typeface="Times New Roman"/>
            </a:endParaRPr>
          </a:p>
          <a:p>
            <a:pPr marL="457200" lvl="0" indent="-342900" algn="l" rtl="0">
              <a:lnSpc>
                <a:spcPct val="124000"/>
              </a:lnSpc>
              <a:spcBef>
                <a:spcPts val="0"/>
              </a:spcBef>
              <a:spcAft>
                <a:spcPts val="0"/>
              </a:spcAft>
              <a:buClrTx/>
              <a:buSzPts val="1800"/>
              <a:buFont typeface="Times New Roman"/>
              <a:buChar char="●"/>
            </a:pPr>
            <a:r>
              <a:rPr lang="en">
                <a:solidFill>
                  <a:schemeClr val="tx1">
                    <a:lumMod val="95000"/>
                    <a:lumOff val="5000"/>
                  </a:schemeClr>
                </a:solidFill>
                <a:latin typeface="Times New Roman"/>
                <a:ea typeface="Times New Roman"/>
                <a:cs typeface="Times New Roman"/>
                <a:sym typeface="Times New Roman"/>
              </a:rPr>
              <a:t>Salt caverns</a:t>
            </a:r>
            <a:endParaRPr lang="en-US">
              <a:solidFill>
                <a:schemeClr val="tx1">
                  <a:lumMod val="95000"/>
                  <a:lumOff val="5000"/>
                </a:schemeClr>
              </a:solidFill>
              <a:latin typeface="Times New Roman"/>
              <a:ea typeface="Times New Roman"/>
              <a:cs typeface="Times New Roman"/>
              <a:sym typeface="Times New Roman"/>
            </a:endParaRPr>
          </a:p>
          <a:p>
            <a:pPr marL="914400" lvl="1" indent="-317500" algn="l" rtl="0">
              <a:lnSpc>
                <a:spcPct val="124000"/>
              </a:lnSpc>
              <a:spcBef>
                <a:spcPts val="0"/>
              </a:spcBef>
              <a:spcAft>
                <a:spcPts val="0"/>
              </a:spcAft>
              <a:buSzPts val="1400"/>
              <a:buFont typeface="Times New Roman"/>
              <a:buChar char="○"/>
            </a:pPr>
            <a:r>
              <a:rPr lang="en">
                <a:solidFill>
                  <a:schemeClr val="tx1">
                    <a:lumMod val="95000"/>
                    <a:lumOff val="5000"/>
                  </a:schemeClr>
                </a:solidFill>
                <a:latin typeface="Times New Roman"/>
                <a:ea typeface="Times New Roman"/>
                <a:cs typeface="Times New Roman"/>
                <a:sym typeface="Times New Roman"/>
              </a:rPr>
              <a:t>Low capital cost at $2-10/kWh</a:t>
            </a:r>
            <a:endParaRPr lang="en-US">
              <a:solidFill>
                <a:schemeClr val="tx1">
                  <a:lumMod val="95000"/>
                  <a:lumOff val="5000"/>
                </a:schemeClr>
              </a:solidFill>
              <a:latin typeface="Times New Roman"/>
              <a:ea typeface="Times New Roman"/>
              <a:cs typeface="Times New Roman"/>
              <a:sym typeface="Times New Roman"/>
            </a:endParaRPr>
          </a:p>
          <a:p>
            <a:pPr marL="914400" lvl="1" indent="-317500" algn="l" rtl="0">
              <a:lnSpc>
                <a:spcPct val="124000"/>
              </a:lnSpc>
              <a:spcBef>
                <a:spcPts val="0"/>
              </a:spcBef>
              <a:spcAft>
                <a:spcPts val="0"/>
              </a:spcAft>
              <a:buSzPts val="1400"/>
              <a:buFont typeface="Times New Roman"/>
              <a:buChar char="○"/>
            </a:pPr>
            <a:r>
              <a:rPr lang="en">
                <a:solidFill>
                  <a:schemeClr val="tx1">
                    <a:lumMod val="95000"/>
                    <a:lumOff val="5000"/>
                  </a:schemeClr>
                </a:solidFill>
                <a:latin typeface="Times New Roman"/>
                <a:ea typeface="Times New Roman"/>
                <a:cs typeface="Times New Roman"/>
                <a:sym typeface="Times New Roman"/>
              </a:rPr>
              <a:t>Extensive knowledge from use as petroleum/natural gas storage</a:t>
            </a:r>
            <a:endParaRPr lang="en-US">
              <a:solidFill>
                <a:schemeClr val="tx1">
                  <a:lumMod val="95000"/>
                  <a:lumOff val="5000"/>
                </a:schemeClr>
              </a:solidFill>
              <a:latin typeface="Times New Roman"/>
              <a:ea typeface="Times New Roman"/>
              <a:cs typeface="Times New Roman"/>
              <a:sym typeface="Times New Roman"/>
            </a:endParaRPr>
          </a:p>
          <a:p>
            <a:pPr marL="914400" lvl="1" indent="-317500" algn="l" rtl="0">
              <a:lnSpc>
                <a:spcPct val="124000"/>
              </a:lnSpc>
              <a:spcBef>
                <a:spcPts val="0"/>
              </a:spcBef>
              <a:spcAft>
                <a:spcPts val="0"/>
              </a:spcAft>
              <a:buSzPts val="1400"/>
              <a:buFont typeface="Times New Roman"/>
              <a:buChar char="○"/>
            </a:pPr>
            <a:r>
              <a:rPr lang="en">
                <a:solidFill>
                  <a:schemeClr val="tx1">
                    <a:lumMod val="95000"/>
                    <a:lumOff val="5000"/>
                  </a:schemeClr>
                </a:solidFill>
                <a:latin typeface="Times New Roman"/>
                <a:ea typeface="Times New Roman"/>
                <a:cs typeface="Times New Roman"/>
                <a:sym typeface="Times New Roman"/>
              </a:rPr>
              <a:t>Easily formed with solution mining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Cayuga Lake Salt Mines</a:t>
            </a:r>
            <a:endParaRPr>
              <a:latin typeface="Times New Roman"/>
              <a:ea typeface="Times New Roman"/>
              <a:cs typeface="Times New Roman"/>
              <a:sym typeface="Times New Roman"/>
            </a:endParaRPr>
          </a:p>
        </p:txBody>
      </p:sp>
      <p:sp>
        <p:nvSpPr>
          <p:cNvPr id="127" name="Google Shape;127;p25"/>
          <p:cNvSpPr txBox="1">
            <a:spLocks noGrp="1"/>
          </p:cNvSpPr>
          <p:nvPr>
            <p:ph type="body" idx="1"/>
          </p:nvPr>
        </p:nvSpPr>
        <p:spPr>
          <a:xfrm>
            <a:off x="311700" y="572700"/>
            <a:ext cx="3681460" cy="4363631"/>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Tx/>
              <a:buSzPts val="1800"/>
              <a:buFont typeface="Times New Roman"/>
              <a:buChar char="●"/>
            </a:pPr>
            <a:r>
              <a:rPr lang="en">
                <a:solidFill>
                  <a:schemeClr val="tx1"/>
                </a:solidFill>
                <a:latin typeface="Times New Roman"/>
                <a:ea typeface="Times New Roman"/>
                <a:cs typeface="Times New Roman"/>
                <a:sym typeface="Times New Roman"/>
              </a:rPr>
              <a:t>Salt beds created by cyclic geologic processes about 550 million years ago</a:t>
            </a:r>
          </a:p>
          <a:p>
            <a:pPr>
              <a:buClrTx/>
              <a:buFont typeface="Times New Roman"/>
              <a:buChar char="●"/>
            </a:pPr>
            <a:r>
              <a:rPr lang="en">
                <a:solidFill>
                  <a:schemeClr val="tx1"/>
                </a:solidFill>
                <a:latin typeface="Times New Roman"/>
                <a:ea typeface="Times New Roman"/>
                <a:cs typeface="Times New Roman"/>
                <a:sym typeface="Times New Roman"/>
              </a:rPr>
              <a:t>Since 1970, Cargill Inc. has been mining salt beds beneath Cayuga Lake at a depth of 700 m</a:t>
            </a:r>
            <a:r>
              <a:rPr lang="en" baseline="30000">
                <a:solidFill>
                  <a:schemeClr val="tx1">
                    <a:lumMod val="95000"/>
                    <a:lumOff val="5000"/>
                  </a:schemeClr>
                </a:solidFill>
                <a:latin typeface="Times New Roman"/>
                <a:ea typeface="Times New Roman"/>
                <a:cs typeface="Times New Roman"/>
                <a:sym typeface="Times New Roman"/>
              </a:rPr>
              <a:t>[12]</a:t>
            </a:r>
            <a:endParaRPr lang="en-US">
              <a:solidFill>
                <a:schemeClr val="tx1"/>
              </a:solidFill>
              <a:latin typeface="Times New Roman"/>
              <a:ea typeface="Times New Roman"/>
              <a:cs typeface="Times New Roman"/>
              <a:sym typeface="Times New Roman"/>
            </a:endParaRPr>
          </a:p>
          <a:p>
            <a:pPr marL="457200" lvl="0" indent="-342900" algn="l" rtl="0">
              <a:spcBef>
                <a:spcPts val="0"/>
              </a:spcBef>
              <a:spcAft>
                <a:spcPts val="0"/>
              </a:spcAft>
              <a:buClrTx/>
              <a:buSzPts val="1800"/>
              <a:buFont typeface="Times New Roman"/>
              <a:buChar char="●"/>
            </a:pPr>
            <a:r>
              <a:rPr lang="en">
                <a:solidFill>
                  <a:schemeClr val="tx1"/>
                </a:solidFill>
                <a:latin typeface="Times New Roman"/>
                <a:ea typeface="Times New Roman"/>
                <a:cs typeface="Times New Roman"/>
                <a:sym typeface="Times New Roman"/>
              </a:rPr>
              <a:t>Mine workings: 42 ft wide and 10 ft high</a:t>
            </a:r>
          </a:p>
          <a:p>
            <a:pPr marL="457200" lvl="0" indent="-342900" algn="l" rtl="0">
              <a:spcBef>
                <a:spcPts val="0"/>
              </a:spcBef>
              <a:spcAft>
                <a:spcPts val="0"/>
              </a:spcAft>
              <a:buClrTx/>
              <a:buSzPts val="1800"/>
              <a:buFont typeface="Times New Roman"/>
              <a:buChar char="●"/>
            </a:pPr>
            <a:r>
              <a:rPr lang="en">
                <a:solidFill>
                  <a:schemeClr val="tx1"/>
                </a:solidFill>
                <a:latin typeface="Times New Roman"/>
                <a:ea typeface="Times New Roman"/>
                <a:cs typeface="Times New Roman"/>
                <a:sym typeface="Times New Roman"/>
              </a:rPr>
              <a:t>Around 57,000,000 m</a:t>
            </a:r>
            <a:r>
              <a:rPr lang="en" baseline="30000">
                <a:solidFill>
                  <a:schemeClr val="tx1"/>
                </a:solidFill>
                <a:latin typeface="Times New Roman"/>
                <a:ea typeface="Times New Roman"/>
                <a:cs typeface="Times New Roman"/>
                <a:sym typeface="Times New Roman"/>
              </a:rPr>
              <a:t>3</a:t>
            </a:r>
            <a:r>
              <a:rPr lang="en">
                <a:solidFill>
                  <a:schemeClr val="tx1"/>
                </a:solidFill>
                <a:latin typeface="Times New Roman"/>
                <a:ea typeface="Times New Roman"/>
                <a:cs typeface="Times New Roman"/>
                <a:sym typeface="Times New Roman"/>
              </a:rPr>
              <a:t> of total mine volume</a:t>
            </a:r>
          </a:p>
          <a:p>
            <a:pPr marL="857250" lvl="1" indent="-285750">
              <a:buSzPts val="1800"/>
            </a:pPr>
            <a:r>
              <a:rPr lang="en">
                <a:solidFill>
                  <a:schemeClr val="tx1"/>
                </a:solidFill>
                <a:latin typeface="Times New Roman"/>
                <a:ea typeface="Times New Roman"/>
                <a:cs typeface="Times New Roman"/>
                <a:sym typeface="Times New Roman"/>
              </a:rPr>
              <a:t>Equivalent to 273 GWh of air stored at 70 bar</a:t>
            </a:r>
          </a:p>
          <a:p>
            <a:pPr marL="457200" lvl="0" indent="-342900" algn="l" rtl="0">
              <a:spcBef>
                <a:spcPts val="0"/>
              </a:spcBef>
              <a:spcAft>
                <a:spcPts val="0"/>
              </a:spcAft>
              <a:buSzPts val="1800"/>
              <a:buFont typeface="Times New Roman"/>
              <a:buChar char="●"/>
            </a:pPr>
            <a:endParaRPr>
              <a:latin typeface="Times New Roman"/>
              <a:ea typeface="Times New Roman"/>
              <a:cs typeface="Times New Roman"/>
              <a:sym typeface="Times New Roman"/>
            </a:endParaRPr>
          </a:p>
        </p:txBody>
      </p:sp>
      <p:pic>
        <p:nvPicPr>
          <p:cNvPr id="2" name="Picture 1" descr="A train going through a tunnel&#10;&#10;Description automatically generated with low confidence">
            <a:extLst>
              <a:ext uri="{FF2B5EF4-FFF2-40B4-BE49-F238E27FC236}">
                <a16:creationId xmlns:a16="http://schemas.microsoft.com/office/drawing/2014/main" id="{3B6ACC4F-6EFC-51BC-087D-4A368F7CC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160" y="1152474"/>
            <a:ext cx="5021482" cy="2824433"/>
          </a:xfrm>
          <a:prstGeom prst="rect">
            <a:avLst/>
          </a:prstGeom>
        </p:spPr>
      </p:pic>
      <p:sp>
        <p:nvSpPr>
          <p:cNvPr id="3" name="TextBox 2">
            <a:extLst>
              <a:ext uri="{FF2B5EF4-FFF2-40B4-BE49-F238E27FC236}">
                <a16:creationId xmlns:a16="http://schemas.microsoft.com/office/drawing/2014/main" id="{D1836A03-34D0-A836-BAB1-6AC9BADE613F}"/>
              </a:ext>
            </a:extLst>
          </p:cNvPr>
          <p:cNvSpPr txBox="1"/>
          <p:nvPr/>
        </p:nvSpPr>
        <p:spPr>
          <a:xfrm>
            <a:off x="3993160" y="3968125"/>
            <a:ext cx="5021482" cy="276999"/>
          </a:xfrm>
          <a:prstGeom prst="rect">
            <a:avLst/>
          </a:prstGeom>
          <a:noFill/>
        </p:spPr>
        <p:txBody>
          <a:bodyPr wrap="square" rtlCol="0">
            <a:spAutoFit/>
          </a:bodyPr>
          <a:lstStyle/>
          <a:p>
            <a:pPr algn="ctr"/>
            <a:r>
              <a:rPr lang="en-US" sz="1200" b="1">
                <a:solidFill>
                  <a:srgbClr val="000000"/>
                </a:solidFill>
                <a:effectLst/>
                <a:latin typeface="Times New Roman" panose="02020603050405020304" pitchFamily="18" charset="0"/>
                <a:ea typeface="Calibri" panose="020F0502020204030204" pitchFamily="34" charset="0"/>
              </a:rPr>
              <a:t>Figure </a:t>
            </a:r>
            <a:r>
              <a:rPr lang="en-US" sz="1200" b="1">
                <a:latin typeface="Times New Roman" panose="02020603050405020304" pitchFamily="18" charset="0"/>
                <a:ea typeface="Calibri" panose="020F0502020204030204" pitchFamily="34" charset="0"/>
              </a:rPr>
              <a:t>8</a:t>
            </a:r>
            <a:r>
              <a:rPr lang="en-US" sz="1200" b="1">
                <a:solidFill>
                  <a:srgbClr val="000000"/>
                </a:solidFill>
                <a:effectLst/>
                <a:latin typeface="Times New Roman" panose="02020603050405020304" pitchFamily="18" charset="0"/>
                <a:ea typeface="Calibri" panose="020F0502020204030204" pitchFamily="34" charset="0"/>
              </a:rPr>
              <a:t>.</a:t>
            </a:r>
            <a:r>
              <a:rPr lang="en-US" sz="1200">
                <a:solidFill>
                  <a:srgbClr val="000000"/>
                </a:solidFill>
                <a:effectLst/>
                <a:latin typeface="Times New Roman" panose="02020603050405020304" pitchFamily="18" charset="0"/>
                <a:ea typeface="Calibri" panose="020F0502020204030204" pitchFamily="34" charset="0"/>
              </a:rPr>
              <a:t> Cargill Salt Mine</a:t>
            </a:r>
            <a:r>
              <a:rPr lang="en-US" sz="1200" baseline="30000">
                <a:solidFill>
                  <a:srgbClr val="000000"/>
                </a:solidFill>
                <a:effectLst/>
                <a:latin typeface="Times New Roman" panose="02020603050405020304" pitchFamily="18" charset="0"/>
                <a:ea typeface="Calibri" panose="020F0502020204030204" pitchFamily="34" charset="0"/>
              </a:rPr>
              <a:t>[13]</a:t>
            </a:r>
            <a:r>
              <a:rPr lang="en-US" sz="1200">
                <a:solidFill>
                  <a:srgbClr val="000000"/>
                </a:solidFill>
                <a:effectLst/>
                <a:latin typeface="Times New Roman" panose="02020603050405020304" pitchFamily="18" charset="0"/>
                <a:ea typeface="Calibri" panose="020F0502020204030204" pitchFamily="34" charset="0"/>
              </a:rPr>
              <a:t>.</a:t>
            </a:r>
            <a:endParaRPr lang="en-US" sz="1200" baseline="30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body" idx="1"/>
          </p:nvPr>
        </p:nvSpPr>
        <p:spPr>
          <a:xfrm>
            <a:off x="5931016" y="1378978"/>
            <a:ext cx="3120705"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Tx/>
              <a:buSzPts val="1800"/>
              <a:buChar char="●"/>
            </a:pPr>
            <a:r>
              <a:rPr lang="en">
                <a:solidFill>
                  <a:schemeClr val="tx1"/>
                </a:solidFill>
              </a:rPr>
              <a:t>Cargill plans to mine north along Cayuga Lake</a:t>
            </a:r>
            <a:endParaRPr lang="en-US">
              <a:solidFill>
                <a:schemeClr val="tx1"/>
              </a:solidFill>
            </a:endParaRPr>
          </a:p>
          <a:p>
            <a:pPr marL="457200" lvl="0" indent="-342900" algn="l" rtl="0">
              <a:spcBef>
                <a:spcPts val="0"/>
              </a:spcBef>
              <a:spcAft>
                <a:spcPts val="0"/>
              </a:spcAft>
              <a:buClrTx/>
              <a:buSzPts val="1800"/>
              <a:buChar char="●"/>
            </a:pPr>
            <a:r>
              <a:rPr lang="en">
                <a:solidFill>
                  <a:schemeClr val="tx1"/>
                </a:solidFill>
              </a:rPr>
              <a:t>CAES facility could plausibly be built on east shore using mines beneath </a:t>
            </a:r>
            <a:endParaRPr lang="en-US">
              <a:solidFill>
                <a:schemeClr val="tx1"/>
              </a:solidFill>
            </a:endParaRPr>
          </a:p>
        </p:txBody>
      </p:sp>
      <p:pic>
        <p:nvPicPr>
          <p:cNvPr id="133" name="Google Shape;133;p26"/>
          <p:cNvPicPr preferRelativeResize="0"/>
          <p:nvPr/>
        </p:nvPicPr>
        <p:blipFill rotWithShape="1">
          <a:blip r:embed="rId3">
            <a:alphaModFix/>
          </a:blip>
          <a:srcRect l="3597" r="2212"/>
          <a:stretch/>
        </p:blipFill>
        <p:spPr>
          <a:xfrm>
            <a:off x="0" y="0"/>
            <a:ext cx="5529594" cy="4795378"/>
          </a:xfrm>
          <a:prstGeom prst="rect">
            <a:avLst/>
          </a:prstGeom>
          <a:noFill/>
          <a:ln>
            <a:noFill/>
          </a:ln>
        </p:spPr>
      </p:pic>
      <p:sp>
        <p:nvSpPr>
          <p:cNvPr id="3" name="TextBox 2">
            <a:extLst>
              <a:ext uri="{FF2B5EF4-FFF2-40B4-BE49-F238E27FC236}">
                <a16:creationId xmlns:a16="http://schemas.microsoft.com/office/drawing/2014/main" id="{BB7EB82D-3204-3E8A-06D8-DEBEDD646E6C}"/>
              </a:ext>
            </a:extLst>
          </p:cNvPr>
          <p:cNvSpPr txBox="1"/>
          <p:nvPr/>
        </p:nvSpPr>
        <p:spPr>
          <a:xfrm>
            <a:off x="478797" y="4758152"/>
            <a:ext cx="4572000" cy="276999"/>
          </a:xfrm>
          <a:prstGeom prst="rect">
            <a:avLst/>
          </a:prstGeom>
          <a:noFill/>
        </p:spPr>
        <p:txBody>
          <a:bodyPr wrap="square">
            <a:spAutoFit/>
          </a:bodyPr>
          <a:lstStyle/>
          <a:p>
            <a:pPr marL="114300" lvl="0" algn="l" rtl="0">
              <a:spcBef>
                <a:spcPts val="0"/>
              </a:spcBef>
              <a:spcAft>
                <a:spcPts val="0"/>
              </a:spcAft>
              <a:buClrTx/>
              <a:buSzPts val="1800"/>
            </a:pP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a:t>
            </a:r>
            <a:r>
              <a:rPr lang="en-US" sz="1200" b="1">
                <a:latin typeface="Times New Roman" panose="02020603050405020304" pitchFamily="18" charset="0"/>
                <a:ea typeface="Calibri" panose="020F0502020204030204" pitchFamily="34" charset="0"/>
                <a:cs typeface="Times New Roman" panose="02020603050405020304" pitchFamily="18" charset="0"/>
              </a:rPr>
              <a:t>9</a:t>
            </a: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Map of the Cargill Salt Mine</a:t>
            </a:r>
            <a:r>
              <a:rPr lang="en-US" sz="12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from 2018</a:t>
            </a:r>
            <a:r>
              <a:rPr lang="en-US" sz="1200" baseline="30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[14].</a:t>
            </a:r>
            <a:endParaRPr lang="en-US" sz="1200" b="1" baseline="300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40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Seneca Lake CAES proposal</a:t>
            </a:r>
            <a:endParaRPr/>
          </a:p>
        </p:txBody>
      </p:sp>
      <p:sp>
        <p:nvSpPr>
          <p:cNvPr id="139" name="Google Shape;139;p27"/>
          <p:cNvSpPr txBox="1">
            <a:spLocks noGrp="1"/>
          </p:cNvSpPr>
          <p:nvPr>
            <p:ph type="body" idx="1"/>
          </p:nvPr>
        </p:nvSpPr>
        <p:spPr>
          <a:xfrm>
            <a:off x="311700" y="573105"/>
            <a:ext cx="8520600" cy="3416400"/>
          </a:xfrm>
          <a:prstGeom prst="rect">
            <a:avLst/>
          </a:prstGeom>
        </p:spPr>
        <p:txBody>
          <a:bodyPr spcFirstLastPara="1" wrap="square" lIns="91425" tIns="91425" rIns="91425" bIns="91425" anchor="t" anchorCtr="0">
            <a:normAutofit/>
          </a:bodyPr>
          <a:lstStyle/>
          <a:p>
            <a:pPr marL="285750" indent="-285750">
              <a:buClrTx/>
            </a:pPr>
            <a:r>
              <a:rPr lang="en-US">
                <a:solidFill>
                  <a:schemeClr val="tx1"/>
                </a:solidFill>
              </a:rPr>
              <a:t>New York Electric &amp; Gas (NYSEG) considered a D-CAES facility at Seneca Lake in 2011</a:t>
            </a:r>
            <a:r>
              <a:rPr lang="en-US" baseline="30000">
                <a:solidFill>
                  <a:schemeClr val="tx1"/>
                </a:solidFill>
              </a:rPr>
              <a:t>[15]</a:t>
            </a:r>
          </a:p>
          <a:p>
            <a:pPr marL="742950" lvl="1" indent="-285750"/>
            <a:r>
              <a:rPr lang="en-US">
                <a:solidFill>
                  <a:schemeClr val="tx1"/>
                </a:solidFill>
                <a:latin typeface="Times New Roman" panose="02020603050405020304" pitchFamily="18" charset="0"/>
                <a:cs typeface="Times New Roman" panose="02020603050405020304" pitchFamily="18" charset="0"/>
              </a:rPr>
              <a:t>Project found to be technically feasible but projected capital costs were too high</a:t>
            </a:r>
          </a:p>
          <a:p>
            <a:pPr marL="742950" lvl="1" indent="-285750"/>
            <a:r>
              <a:rPr lang="en-US">
                <a:solidFill>
                  <a:schemeClr val="tx1"/>
                </a:solidFill>
                <a:latin typeface="Times New Roman" panose="02020603050405020304" pitchFamily="18" charset="0"/>
                <a:cs typeface="Times New Roman" panose="02020603050405020304" pitchFamily="18" charset="0"/>
              </a:rPr>
              <a:t>Three separate processes were examined: referred to as Cycle 1, 1A, and 2</a:t>
            </a:r>
          </a:p>
          <a:p>
            <a:pPr marL="285750" indent="-285750">
              <a:buClrTx/>
            </a:pPr>
            <a:r>
              <a:rPr lang="en-US">
                <a:solidFill>
                  <a:schemeClr val="tx1"/>
                </a:solidFill>
                <a:latin typeface="Times New Roman" panose="02020603050405020304" pitchFamily="18" charset="0"/>
                <a:cs typeface="Times New Roman" panose="02020603050405020304" pitchFamily="18" charset="0"/>
              </a:rPr>
              <a:t>Process would </a:t>
            </a:r>
            <a:r>
              <a:rPr lang="en-US">
                <a:solidFill>
                  <a:schemeClr val="tx1"/>
                </a:solidFill>
              </a:rPr>
              <a:t>have made use of salt mines</a:t>
            </a:r>
          </a:p>
          <a:p>
            <a:pPr marL="742950" lvl="1" indent="-285750"/>
            <a:r>
              <a:rPr lang="en-US">
                <a:solidFill>
                  <a:schemeClr val="tx1"/>
                </a:solidFill>
                <a:latin typeface="Times New Roman" panose="02020603050405020304" pitchFamily="18" charset="0"/>
                <a:cs typeface="Times New Roman" panose="02020603050405020304" pitchFamily="18" charset="0"/>
              </a:rPr>
              <a:t>Storage volume of 425,000 m</a:t>
            </a:r>
            <a:r>
              <a:rPr lang="en-US" baseline="30000">
                <a:solidFill>
                  <a:schemeClr val="tx1"/>
                </a:solidFill>
                <a:latin typeface="Times New Roman" panose="02020603050405020304" pitchFamily="18" charset="0"/>
                <a:cs typeface="Times New Roman" panose="02020603050405020304" pitchFamily="18" charset="0"/>
              </a:rPr>
              <a:t>3</a:t>
            </a:r>
            <a:r>
              <a:rPr lang="en-US">
                <a:solidFill>
                  <a:schemeClr val="tx1"/>
                </a:solidFill>
                <a:latin typeface="Times New Roman" panose="02020603050405020304" pitchFamily="18" charset="0"/>
                <a:cs typeface="Times New Roman" panose="02020603050405020304" pitchFamily="18" charset="0"/>
              </a:rPr>
              <a:t>, similar existing facilities</a:t>
            </a:r>
          </a:p>
          <a:p>
            <a:pPr marL="0" indent="0">
              <a:buNone/>
            </a:pPr>
            <a:endParaRPr lang="en-US">
              <a:solidFill>
                <a:schemeClr val="tx1"/>
              </a:solidFill>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F97F732E-BB7F-CC3F-2195-E4E9637732BB}"/>
              </a:ext>
            </a:extLst>
          </p:cNvPr>
          <p:cNvGraphicFramePr>
            <a:graphicFrameLocks noGrp="1"/>
          </p:cNvGraphicFramePr>
          <p:nvPr>
            <p:extLst>
              <p:ext uri="{D42A27DB-BD31-4B8C-83A1-F6EECF244321}">
                <p14:modId xmlns:p14="http://schemas.microsoft.com/office/powerpoint/2010/main" val="3365893550"/>
              </p:ext>
            </p:extLst>
          </p:nvPr>
        </p:nvGraphicFramePr>
        <p:xfrm>
          <a:off x="216225" y="3014837"/>
          <a:ext cx="4760102" cy="1547368"/>
        </p:xfrm>
        <a:graphic>
          <a:graphicData uri="http://schemas.openxmlformats.org/drawingml/2006/table">
            <a:tbl>
              <a:tblPr firstRow="1" firstCol="1" bandRow="1">
                <a:tableStyleId>{BA386443-4C03-4D74-A291-29F17D58C582}</a:tableStyleId>
              </a:tblPr>
              <a:tblGrid>
                <a:gridCol w="2334233">
                  <a:extLst>
                    <a:ext uri="{9D8B030D-6E8A-4147-A177-3AD203B41FA5}">
                      <a16:colId xmlns:a16="http://schemas.microsoft.com/office/drawing/2014/main" val="879619324"/>
                    </a:ext>
                  </a:extLst>
                </a:gridCol>
                <a:gridCol w="824744">
                  <a:extLst>
                    <a:ext uri="{9D8B030D-6E8A-4147-A177-3AD203B41FA5}">
                      <a16:colId xmlns:a16="http://schemas.microsoft.com/office/drawing/2014/main" val="643024304"/>
                    </a:ext>
                  </a:extLst>
                </a:gridCol>
                <a:gridCol w="824744">
                  <a:extLst>
                    <a:ext uri="{9D8B030D-6E8A-4147-A177-3AD203B41FA5}">
                      <a16:colId xmlns:a16="http://schemas.microsoft.com/office/drawing/2014/main" val="2338057457"/>
                    </a:ext>
                  </a:extLst>
                </a:gridCol>
                <a:gridCol w="776381">
                  <a:extLst>
                    <a:ext uri="{9D8B030D-6E8A-4147-A177-3AD203B41FA5}">
                      <a16:colId xmlns:a16="http://schemas.microsoft.com/office/drawing/2014/main" val="66757911"/>
                    </a:ext>
                  </a:extLst>
                </a:gridCol>
              </a:tblGrid>
              <a:tr h="0">
                <a:tc>
                  <a:txBody>
                    <a:bodyPr/>
                    <a:lstStyle/>
                    <a:p>
                      <a:pPr marL="0" marR="0" algn="ctr">
                        <a:lnSpc>
                          <a:spcPct val="115000"/>
                        </a:lnSpc>
                        <a:spcBef>
                          <a:spcPts val="0"/>
                        </a:spcBef>
                        <a:spcAft>
                          <a:spcPts val="0"/>
                        </a:spcAft>
                      </a:pPr>
                      <a:r>
                        <a:rPr lang="en-US" sz="1200" b="1">
                          <a:effectLst/>
                          <a:latin typeface="Times New Roman" panose="02020603050405020304" pitchFamily="18" charset="0"/>
                          <a:cs typeface="Times New Roman" panose="02020603050405020304" pitchFamily="18" charset="0"/>
                        </a:rPr>
                        <a:t>Process Variable</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b="1">
                          <a:effectLst/>
                          <a:latin typeface="Times New Roman" panose="02020603050405020304" pitchFamily="18" charset="0"/>
                          <a:cs typeface="Times New Roman" panose="02020603050405020304" pitchFamily="18" charset="0"/>
                        </a:rPr>
                        <a:t>Cycle 1</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b="1">
                          <a:effectLst/>
                          <a:latin typeface="Times New Roman" panose="02020603050405020304" pitchFamily="18" charset="0"/>
                          <a:cs typeface="Times New Roman" panose="02020603050405020304" pitchFamily="18" charset="0"/>
                        </a:rPr>
                        <a:t>Cycle 1A</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b="1">
                          <a:effectLst/>
                          <a:latin typeface="Times New Roman" panose="02020603050405020304" pitchFamily="18" charset="0"/>
                          <a:cs typeface="Times New Roman" panose="02020603050405020304" pitchFamily="18" charset="0"/>
                        </a:rPr>
                        <a:t>Cycle 2</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5468320"/>
                  </a:ext>
                </a:extLst>
              </a:tr>
              <a:tr h="0">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Nameplate Power Capacity (MW)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136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210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210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08917819"/>
                  </a:ext>
                </a:extLst>
              </a:tr>
              <a:tr h="0">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Compressor Rated Power (MW)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39758537"/>
                  </a:ext>
                </a:extLst>
              </a:tr>
              <a:tr h="0">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Energy Storage Capacity (MWh)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3,124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3,124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3,124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26464185"/>
                  </a:ext>
                </a:extLst>
              </a:tr>
              <a:tr h="0">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Storage Pressure (bar)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55-103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55-103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79-103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77805209"/>
                  </a:ext>
                </a:extLst>
              </a:tr>
              <a:tr h="0">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Overall Process Efficiency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47.9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48.9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46.5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322239817"/>
                  </a:ext>
                </a:extLst>
              </a:tr>
              <a:tr h="0">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Capital Cost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445.273M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497.178M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494.148M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73226484"/>
                  </a:ext>
                </a:extLst>
              </a:tr>
              <a:tr h="0">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Max Capital Cost for NPV=0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170.062M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225.737M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233.194M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5600350"/>
                  </a:ext>
                </a:extLst>
              </a:tr>
            </a:tbl>
          </a:graphicData>
        </a:graphic>
      </p:graphicFrame>
      <p:sp>
        <p:nvSpPr>
          <p:cNvPr id="3" name="TextBox 2">
            <a:extLst>
              <a:ext uri="{FF2B5EF4-FFF2-40B4-BE49-F238E27FC236}">
                <a16:creationId xmlns:a16="http://schemas.microsoft.com/office/drawing/2014/main" id="{0F12C3F8-3D74-89B7-B50D-1723439F4785}"/>
              </a:ext>
            </a:extLst>
          </p:cNvPr>
          <p:cNvSpPr txBox="1"/>
          <p:nvPr/>
        </p:nvSpPr>
        <p:spPr>
          <a:xfrm>
            <a:off x="149290" y="2732022"/>
            <a:ext cx="4301266" cy="492443"/>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Calibri" panose="020F0502020204030204" pitchFamily="34" charset="0"/>
              </a:rPr>
              <a:t>Table 3.</a:t>
            </a:r>
            <a:r>
              <a:rPr lang="en-US" sz="1200">
                <a:solidFill>
                  <a:srgbClr val="000000"/>
                </a:solidFill>
                <a:effectLst/>
                <a:latin typeface="Times New Roman" panose="02020603050405020304" pitchFamily="18" charset="0"/>
                <a:ea typeface="Calibri" panose="020F0502020204030204" pitchFamily="34" charset="0"/>
              </a:rPr>
              <a:t> Proposed D-CAES processes for Seneca Lake.</a:t>
            </a:r>
            <a:endParaRPr lang="en-US" sz="1200">
              <a:effectLst/>
              <a:latin typeface="Times New Roman" panose="02020603050405020304" pitchFamily="18" charset="0"/>
              <a:ea typeface="Calibri" panose="020F0502020204030204" pitchFamily="34" charset="0"/>
            </a:endParaRPr>
          </a:p>
          <a:p>
            <a:endParaRPr lang="en-US"/>
          </a:p>
        </p:txBody>
      </p:sp>
      <p:pic>
        <p:nvPicPr>
          <p:cNvPr id="4" name="Picture 3" descr="Diagram&#10;&#10;Description automatically generated">
            <a:extLst>
              <a:ext uri="{FF2B5EF4-FFF2-40B4-BE49-F238E27FC236}">
                <a16:creationId xmlns:a16="http://schemas.microsoft.com/office/drawing/2014/main" id="{5A461F9C-4B30-06E9-EAC9-9DF9B126B4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08" t="17094" r="32948" b="12478"/>
          <a:stretch/>
        </p:blipFill>
        <p:spPr bwMode="auto">
          <a:xfrm>
            <a:off x="5441400" y="1925830"/>
            <a:ext cx="3390900" cy="245364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F91D3F3-B2F8-FAA7-8517-F1E7DBF57370}"/>
              </a:ext>
            </a:extLst>
          </p:cNvPr>
          <p:cNvSpPr txBox="1"/>
          <p:nvPr/>
        </p:nvSpPr>
        <p:spPr>
          <a:xfrm>
            <a:off x="5399122" y="4466392"/>
            <a:ext cx="3832774" cy="677108"/>
          </a:xfrm>
          <a:prstGeom prst="rect">
            <a:avLst/>
          </a:prstGeom>
          <a:noFill/>
        </p:spPr>
        <p:txBody>
          <a:bodyPr wrap="square" rtlCol="0">
            <a:spAutoFit/>
          </a:bodyPr>
          <a:lstStyle/>
          <a:p>
            <a:r>
              <a:rPr lang="en-US" sz="1200" b="1">
                <a:latin typeface="Times New Roman" panose="02020603050405020304" pitchFamily="18" charset="0"/>
                <a:ea typeface="Calibri" panose="020F0502020204030204" pitchFamily="34" charset="0"/>
              </a:rPr>
              <a:t>Figure</a:t>
            </a:r>
            <a:r>
              <a:rPr lang="en-US" sz="1200" b="1">
                <a:solidFill>
                  <a:srgbClr val="000000"/>
                </a:solidFill>
                <a:effectLst/>
                <a:latin typeface="Times New Roman" panose="02020603050405020304" pitchFamily="18" charset="0"/>
                <a:ea typeface="Calibri" panose="020F0502020204030204" pitchFamily="34" charset="0"/>
              </a:rPr>
              <a:t> 10</a:t>
            </a: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Process Flow Diagram of proposed D-CAES process for Seneca Lake (Cycle 2)</a:t>
            </a:r>
            <a:r>
              <a:rPr lang="en-US" sz="1600" baseline="30000">
                <a:solidFill>
                  <a:schemeClr val="tx1"/>
                </a:solidFill>
                <a:latin typeface="Times New Roman" panose="02020603050405020304" pitchFamily="18" charset="0"/>
                <a:cs typeface="Times New Roman" panose="02020603050405020304" pitchFamily="18" charset="0"/>
              </a:rPr>
              <a:t>[15]</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1681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Safety Concerns</a:t>
            </a:r>
            <a:endParaRPr/>
          </a:p>
        </p:txBody>
      </p:sp>
      <p:sp>
        <p:nvSpPr>
          <p:cNvPr id="145" name="Google Shape;145;p28"/>
          <p:cNvSpPr txBox="1">
            <a:spLocks noGrp="1"/>
          </p:cNvSpPr>
          <p:nvPr>
            <p:ph type="body" idx="1"/>
          </p:nvPr>
        </p:nvSpPr>
        <p:spPr>
          <a:xfrm>
            <a:off x="311700" y="589512"/>
            <a:ext cx="8520600" cy="3991675"/>
          </a:xfrm>
          <a:prstGeom prst="rect">
            <a:avLst/>
          </a:prstGeom>
        </p:spPr>
        <p:txBody>
          <a:bodyPr spcFirstLastPara="1" wrap="square" lIns="91425" tIns="91425" rIns="91425" bIns="91425" anchor="t" anchorCtr="0">
            <a:normAutofit/>
          </a:bodyPr>
          <a:lstStyle/>
          <a:p>
            <a:pPr marL="285750" indent="-285750">
              <a:buClrTx/>
            </a:pPr>
            <a:r>
              <a:rPr lang="en-US">
                <a:solidFill>
                  <a:schemeClr val="tx1"/>
                </a:solidFill>
              </a:rPr>
              <a:t>Cyclic rapid injection and withdrawal of compressed air during a CAES process can exacerbate issues with cavern stability</a:t>
            </a:r>
          </a:p>
          <a:p>
            <a:pPr marL="742950" lvl="1" indent="-285750"/>
            <a:r>
              <a:rPr lang="en-US">
                <a:solidFill>
                  <a:schemeClr val="tx1"/>
                </a:solidFill>
                <a:latin typeface="Times New Roman" panose="02020603050405020304" pitchFamily="18" charset="0"/>
                <a:cs typeface="Times New Roman" panose="02020603050405020304" pitchFamily="18" charset="0"/>
              </a:rPr>
              <a:t>Will cause fluctuations in temperature and pressure</a:t>
            </a:r>
          </a:p>
          <a:p>
            <a:pPr marL="285750" indent="-285750">
              <a:buClrTx/>
            </a:pPr>
            <a:r>
              <a:rPr lang="en-US">
                <a:solidFill>
                  <a:schemeClr val="tx1"/>
                </a:solidFill>
              </a:rPr>
              <a:t>In general, rock salt provides several advantages that address safety concerns</a:t>
            </a:r>
            <a:r>
              <a:rPr lang="en-US" baseline="30000">
                <a:solidFill>
                  <a:schemeClr val="tx1"/>
                </a:solidFill>
              </a:rPr>
              <a:t>[11,16]</a:t>
            </a:r>
          </a:p>
          <a:p>
            <a:pPr marL="742950" lvl="1" indent="-285750"/>
            <a:r>
              <a:rPr lang="en-US">
                <a:solidFill>
                  <a:schemeClr val="tx1"/>
                </a:solidFill>
                <a:latin typeface="Times New Roman" panose="02020603050405020304" pitchFamily="18" charset="0"/>
                <a:cs typeface="Times New Roman" panose="02020603050405020304" pitchFamily="18" charset="0"/>
              </a:rPr>
              <a:t>Low permeability decreases risk of leakage</a:t>
            </a:r>
          </a:p>
          <a:p>
            <a:pPr marL="742950" lvl="1" indent="-285750"/>
            <a:r>
              <a:rPr lang="en-US">
                <a:solidFill>
                  <a:schemeClr val="tx1"/>
                </a:solidFill>
                <a:latin typeface="Times New Roman" panose="02020603050405020304" pitchFamily="18" charset="0"/>
                <a:cs typeface="Times New Roman" panose="02020603050405020304" pitchFamily="18" charset="0"/>
              </a:rPr>
              <a:t>Self-healing ability can close microfractures</a:t>
            </a:r>
          </a:p>
          <a:p>
            <a:pPr marL="742950" lvl="1" indent="-285750"/>
            <a:r>
              <a:rPr lang="en-US">
                <a:solidFill>
                  <a:schemeClr val="tx1"/>
                </a:solidFill>
                <a:latin typeface="Times New Roman" panose="02020603050405020304" pitchFamily="18" charset="0"/>
                <a:cs typeface="Times New Roman" panose="02020603050405020304" pitchFamily="18" charset="0"/>
              </a:rPr>
              <a:t>High thermal conductivity dissipates heat quickly during injection</a:t>
            </a:r>
          </a:p>
          <a:p>
            <a:pPr marL="742950" lvl="1" indent="-285750"/>
            <a:r>
              <a:rPr lang="en-US">
                <a:solidFill>
                  <a:schemeClr val="tx1"/>
                </a:solidFill>
                <a:latin typeface="Times New Roman" panose="02020603050405020304" pitchFamily="18" charset="0"/>
                <a:cs typeface="Times New Roman" panose="02020603050405020304" pitchFamily="18" charset="0"/>
              </a:rPr>
              <a:t>Elastoplastic properties maintain structural integrity even with pressure fluctuations</a:t>
            </a:r>
          </a:p>
          <a:p>
            <a:pPr marL="285750" indent="-285750">
              <a:buClrTx/>
            </a:pPr>
            <a:r>
              <a:rPr lang="en-US">
                <a:solidFill>
                  <a:schemeClr val="tx1"/>
                </a:solidFill>
              </a:rPr>
              <a:t>In the case of a roof collapse, the Seneca and Cayuga salt mines are at sufficient depth (700 m) such that a sinkhole will not form</a:t>
            </a:r>
            <a:r>
              <a:rPr lang="en-US" baseline="30000">
                <a:solidFill>
                  <a:schemeClr val="tx1"/>
                </a:solidFill>
              </a:rPr>
              <a:t>[17]</a:t>
            </a:r>
            <a:r>
              <a:rPr lang="en-US">
                <a:solidFill>
                  <a:schemeClr val="tx1"/>
                </a:solidFill>
              </a:rPr>
              <a:t>, albeit this may cause a CAES facility to no longer function as intended</a:t>
            </a:r>
          </a:p>
          <a:p>
            <a:pPr marL="285750" indent="-285750">
              <a:buClrTx/>
            </a:pPr>
            <a:r>
              <a:rPr lang="en-US">
                <a:solidFill>
                  <a:schemeClr val="tx1"/>
                </a:solidFill>
              </a:rPr>
              <a:t>Subsidence, the sagging of bedrock above the cavern over time, may be an issue</a:t>
            </a:r>
          </a:p>
          <a:p>
            <a:pPr marL="742950" lvl="1" indent="-285750"/>
            <a:r>
              <a:rPr lang="en-US">
                <a:solidFill>
                  <a:schemeClr val="tx1"/>
                </a:solidFill>
              </a:rPr>
              <a:t>Can alter groundwater/brine pathways which can further weaken structural integrity</a:t>
            </a:r>
          </a:p>
          <a:p>
            <a:pPr marL="285750" indent="-285750"/>
            <a:endParaRPr lang="en-US">
              <a:solidFill>
                <a:schemeClr val="tx1"/>
              </a:solidFill>
              <a:latin typeface="Times New Roman" panose="02020603050405020304" pitchFamily="18" charset="0"/>
              <a:cs typeface="Times New Roman" panose="02020603050405020304" pitchFamily="18" charset="0"/>
            </a:endParaRPr>
          </a:p>
          <a:p>
            <a:pPr marL="285750" indent="-285750"/>
            <a:endParaRPr lang="en-US">
              <a:solidFill>
                <a:schemeClr val="tx1"/>
              </a:solidFill>
              <a:latin typeface="Times New Roman" panose="02020603050405020304" pitchFamily="18" charset="0"/>
              <a:cs typeface="Times New Roman" panose="02020603050405020304" pitchFamily="18" charset="0"/>
            </a:endParaRPr>
          </a:p>
          <a:p>
            <a:pPr marL="742950" lvl="1" indent="-285750"/>
            <a:endParaRPr lang="en-US">
              <a:solidFill>
                <a:schemeClr val="tx1"/>
              </a:solidFill>
              <a:latin typeface="Times New Roman" panose="02020603050405020304" pitchFamily="18" charset="0"/>
              <a:cs typeface="Times New Roman" panose="02020603050405020304" pitchFamily="18" charset="0"/>
            </a:endParaRPr>
          </a:p>
          <a:p>
            <a:pPr marL="742950" lvl="1" indent="-285750">
              <a:spcAft>
                <a:spcPts val="1200"/>
              </a:spcAft>
            </a:pPr>
            <a:endParaRPr lang="en-US">
              <a:solidFill>
                <a:schemeClr val="tx1"/>
              </a:solidFill>
              <a:latin typeface="Times New Roman" panose="02020603050405020304" pitchFamily="18" charset="0"/>
              <a:cs typeface="Times New Roman" panose="02020603050405020304" pitchFamily="18" charset="0"/>
            </a:endParaRPr>
          </a:p>
          <a:p>
            <a:pPr marL="285750" indent="-285750">
              <a:spcAft>
                <a:spcPts val="1200"/>
              </a:spcAft>
            </a:pPr>
            <a:endParaRPr lang="en-US">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body" idx="1"/>
          </p:nvPr>
        </p:nvSpPr>
        <p:spPr>
          <a:xfrm>
            <a:off x="4941622" y="1152475"/>
            <a:ext cx="3976382"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Tx/>
              <a:buSzPts val="1800"/>
              <a:buChar char="●"/>
            </a:pPr>
            <a:r>
              <a:rPr lang="en-US">
                <a:solidFill>
                  <a:schemeClr val="tx1">
                    <a:lumMod val="95000"/>
                    <a:lumOff val="5000"/>
                  </a:schemeClr>
                </a:solidFill>
              </a:rPr>
              <a:t>Frontenac Point Anomaly and points A-E are anomalous points of thinner bedrock</a:t>
            </a:r>
          </a:p>
          <a:p>
            <a:pPr marL="457200" lvl="0" indent="-342900" algn="l" rtl="0">
              <a:spcBef>
                <a:spcPts val="0"/>
              </a:spcBef>
              <a:spcAft>
                <a:spcPts val="0"/>
              </a:spcAft>
              <a:buClrTx/>
              <a:buSzPts val="1800"/>
              <a:buChar char="●"/>
            </a:pPr>
            <a:r>
              <a:rPr lang="en-US">
                <a:solidFill>
                  <a:schemeClr val="tx1">
                    <a:lumMod val="95000"/>
                    <a:lumOff val="5000"/>
                  </a:schemeClr>
                </a:solidFill>
              </a:rPr>
              <a:t>Above the mines, the shaded areas represent 1,000 ft buffer zone</a:t>
            </a:r>
          </a:p>
          <a:p>
            <a:pPr marL="457200" lvl="0" indent="-342900" algn="l" rtl="0">
              <a:spcBef>
                <a:spcPts val="0"/>
              </a:spcBef>
              <a:spcAft>
                <a:spcPts val="0"/>
              </a:spcAft>
              <a:buSzPts val="1800"/>
              <a:buChar char="●"/>
            </a:pPr>
            <a:endParaRPr lang="en-US"/>
          </a:p>
          <a:p>
            <a:pPr marL="457200" lvl="0" indent="-342900" algn="l" rtl="0">
              <a:spcBef>
                <a:spcPts val="0"/>
              </a:spcBef>
              <a:spcAft>
                <a:spcPts val="0"/>
              </a:spcAft>
              <a:buSzPts val="1800"/>
              <a:buChar char="●"/>
            </a:pPr>
            <a:endParaRPr/>
          </a:p>
        </p:txBody>
      </p:sp>
      <p:pic>
        <p:nvPicPr>
          <p:cNvPr id="3" name="Picture 2" descr="Diagram&#10;&#10;Description automatically generated">
            <a:extLst>
              <a:ext uri="{FF2B5EF4-FFF2-40B4-BE49-F238E27FC236}">
                <a16:creationId xmlns:a16="http://schemas.microsoft.com/office/drawing/2014/main" id="{5E172E65-67CF-337F-6E59-DF0845C258A9}"/>
              </a:ext>
            </a:extLst>
          </p:cNvPr>
          <p:cNvPicPr>
            <a:picLocks noChangeAspect="1"/>
          </p:cNvPicPr>
          <p:nvPr/>
        </p:nvPicPr>
        <p:blipFill rotWithShape="1">
          <a:blip r:embed="rId3"/>
          <a:srcRect l="1384" t="1334" r="1218" b="940"/>
          <a:stretch/>
        </p:blipFill>
        <p:spPr>
          <a:xfrm>
            <a:off x="0" y="0"/>
            <a:ext cx="4561807" cy="4748169"/>
          </a:xfrm>
          <a:prstGeom prst="rect">
            <a:avLst/>
          </a:prstGeom>
        </p:spPr>
      </p:pic>
      <p:sp>
        <p:nvSpPr>
          <p:cNvPr id="4" name="TextBox 3">
            <a:extLst>
              <a:ext uri="{FF2B5EF4-FFF2-40B4-BE49-F238E27FC236}">
                <a16:creationId xmlns:a16="http://schemas.microsoft.com/office/drawing/2014/main" id="{F8FC1B13-B15C-F1F3-79A2-CC56D25B6D0A}"/>
              </a:ext>
            </a:extLst>
          </p:cNvPr>
          <p:cNvSpPr txBox="1"/>
          <p:nvPr/>
        </p:nvSpPr>
        <p:spPr>
          <a:xfrm>
            <a:off x="-10193" y="4748169"/>
            <a:ext cx="4572000" cy="276999"/>
          </a:xfrm>
          <a:prstGeom prst="rect">
            <a:avLst/>
          </a:prstGeom>
          <a:noFill/>
        </p:spPr>
        <p:txBody>
          <a:bodyPr wrap="square">
            <a:spAutoFit/>
          </a:bodyPr>
          <a:lstStyle/>
          <a:p>
            <a:pPr marL="114300" lvl="0" algn="ctr" rtl="0">
              <a:spcBef>
                <a:spcPts val="0"/>
              </a:spcBef>
              <a:spcAft>
                <a:spcPts val="0"/>
              </a:spcAft>
              <a:buClrTx/>
              <a:buSzPts val="1800"/>
            </a:pPr>
            <a:r>
              <a:rPr lang="en-US" sz="1200" b="1">
                <a:solidFill>
                  <a:srgbClr val="000000"/>
                </a:solidFill>
                <a:effectLst/>
                <a:latin typeface="Times New Roman" panose="02020603050405020304" pitchFamily="18" charset="0"/>
                <a:ea typeface="Calibri" panose="020F0502020204030204" pitchFamily="34" charset="0"/>
              </a:rPr>
              <a:t>Figure 11.</a:t>
            </a:r>
            <a:r>
              <a:rPr lang="en-US" sz="1200">
                <a:solidFill>
                  <a:srgbClr val="000000"/>
                </a:solidFill>
                <a:effectLst/>
                <a:latin typeface="Times New Roman" panose="02020603050405020304" pitchFamily="18" charset="0"/>
                <a:ea typeface="Calibri" panose="020F0502020204030204" pitchFamily="34" charset="0"/>
              </a:rPr>
              <a:t> Anomalies above the Cayuga Salt Mines</a:t>
            </a:r>
            <a:r>
              <a:rPr lang="en-US" sz="1200" baseline="30000">
                <a:solidFill>
                  <a:srgbClr val="000000"/>
                </a:solidFill>
                <a:effectLst/>
                <a:latin typeface="Times New Roman" panose="02020603050405020304" pitchFamily="18" charset="0"/>
                <a:ea typeface="Calibri" panose="020F0502020204030204" pitchFamily="34" charset="0"/>
              </a:rPr>
              <a:t>[17]</a:t>
            </a:r>
            <a:r>
              <a:rPr lang="en-US" sz="1200">
                <a:solidFill>
                  <a:srgbClr val="000000"/>
                </a:solidFill>
                <a:effectLst/>
                <a:latin typeface="Times New Roman" panose="02020603050405020304" pitchFamily="18" charset="0"/>
                <a:ea typeface="Calibri" panose="020F0502020204030204" pitchFamily="34" charset="0"/>
              </a:rPr>
              <a:t>.</a:t>
            </a:r>
            <a:r>
              <a:rPr lang="en-US" sz="1200" baseline="30000">
                <a:solidFill>
                  <a:srgbClr val="000000"/>
                </a:solidFill>
                <a:effectLst/>
                <a:latin typeface="Times New Roman" panose="02020603050405020304" pitchFamily="18" charset="0"/>
                <a:ea typeface="Calibri" panose="020F0502020204030204" pitchFamily="34" charset="0"/>
              </a:rPr>
              <a:t> </a:t>
            </a:r>
            <a:endParaRPr lang="en-US" sz="1200" baseline="30000">
              <a:solidFill>
                <a:schemeClr val="tx1">
                  <a:lumMod val="95000"/>
                  <a:lumOff val="5000"/>
                </a:schemeClr>
              </a:solidFill>
            </a:endParaRPr>
          </a:p>
        </p:txBody>
      </p:sp>
    </p:spTree>
    <p:extLst>
      <p:ext uri="{BB962C8B-B14F-4D97-AF65-F5344CB8AC3E}">
        <p14:creationId xmlns:p14="http://schemas.microsoft.com/office/powerpoint/2010/main" val="1172629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Objectives</a:t>
            </a:r>
            <a:endParaRPr/>
          </a:p>
        </p:txBody>
      </p:sp>
      <p:sp>
        <p:nvSpPr>
          <p:cNvPr id="61" name="Google Shape;61;p14"/>
          <p:cNvSpPr txBox="1">
            <a:spLocks noGrp="1"/>
          </p:cNvSpPr>
          <p:nvPr>
            <p:ph type="body" idx="1"/>
          </p:nvPr>
        </p:nvSpPr>
        <p:spPr>
          <a:xfrm>
            <a:off x="311700" y="5746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Tx/>
              <a:buSzPts val="1800"/>
              <a:buAutoNum type="arabicPeriod"/>
            </a:pPr>
            <a:r>
              <a:rPr lang="en-US">
                <a:solidFill>
                  <a:schemeClr val="tx1"/>
                </a:solidFill>
              </a:rPr>
              <a:t>Introduce the principles and state of CAES technology</a:t>
            </a:r>
          </a:p>
          <a:p>
            <a:pPr marL="457200" lvl="0" indent="-342900" algn="l" rtl="0">
              <a:spcBef>
                <a:spcPts val="0"/>
              </a:spcBef>
              <a:spcAft>
                <a:spcPts val="0"/>
              </a:spcAft>
              <a:buClrTx/>
              <a:buSzPts val="1800"/>
              <a:buAutoNum type="arabicPeriod"/>
            </a:pPr>
            <a:r>
              <a:rPr lang="en-US">
                <a:solidFill>
                  <a:schemeClr val="tx1"/>
                </a:solidFill>
              </a:rPr>
              <a:t>Analysis and simulation of a CAES process</a:t>
            </a:r>
          </a:p>
          <a:p>
            <a:pPr marL="457200" lvl="0" indent="-342900" algn="l" rtl="0">
              <a:spcBef>
                <a:spcPts val="0"/>
              </a:spcBef>
              <a:spcAft>
                <a:spcPts val="0"/>
              </a:spcAft>
              <a:buClrTx/>
              <a:buSzPts val="1800"/>
              <a:buAutoNum type="arabicPeriod"/>
            </a:pPr>
            <a:r>
              <a:rPr lang="en-US">
                <a:solidFill>
                  <a:schemeClr val="tx1"/>
                </a:solidFill>
              </a:rPr>
              <a:t>Evaluate the Finger Lake salt mines for CAES</a:t>
            </a:r>
          </a:p>
          <a:p>
            <a:pPr marL="457200" lvl="0" indent="-342900" algn="l" rtl="0">
              <a:spcBef>
                <a:spcPts val="0"/>
              </a:spcBef>
              <a:spcAft>
                <a:spcPts val="0"/>
              </a:spcAft>
              <a:buClrTx/>
              <a:buSzPts val="1800"/>
              <a:buAutoNum type="arabicPeriod"/>
            </a:pPr>
            <a:r>
              <a:rPr lang="en-US">
                <a:solidFill>
                  <a:schemeClr val="tx1"/>
                </a:solidFill>
              </a:rPr>
              <a:t>Describe NYS need for energy storage</a:t>
            </a:r>
          </a:p>
          <a:p>
            <a:pPr marL="457200" lvl="0" indent="-342900" algn="l" rtl="0">
              <a:spcBef>
                <a:spcPts val="0"/>
              </a:spcBef>
              <a:spcAft>
                <a:spcPts val="0"/>
              </a:spcAft>
              <a:buClrTx/>
              <a:buSzPts val="1800"/>
              <a:buAutoNum type="arabicPeriod"/>
            </a:pPr>
            <a:r>
              <a:rPr lang="en-US">
                <a:solidFill>
                  <a:schemeClr val="tx1"/>
                </a:solidFill>
              </a:rPr>
              <a:t>Provide our 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Environmental and Community Concerns</a:t>
            </a:r>
            <a:endParaRPr/>
          </a:p>
        </p:txBody>
      </p:sp>
      <p:sp>
        <p:nvSpPr>
          <p:cNvPr id="145" name="Google Shape;145;p28"/>
          <p:cNvSpPr txBox="1">
            <a:spLocks noGrp="1"/>
          </p:cNvSpPr>
          <p:nvPr>
            <p:ph type="body" idx="1"/>
          </p:nvPr>
        </p:nvSpPr>
        <p:spPr>
          <a:xfrm>
            <a:off x="311700" y="574625"/>
            <a:ext cx="8520600" cy="3416400"/>
          </a:xfrm>
          <a:prstGeom prst="rect">
            <a:avLst/>
          </a:prstGeom>
        </p:spPr>
        <p:txBody>
          <a:bodyPr spcFirstLastPara="1" wrap="square" lIns="91425" tIns="91425" rIns="91425" bIns="91425" anchor="t" anchorCtr="0">
            <a:normAutofit/>
          </a:bodyPr>
          <a:lstStyle/>
          <a:p>
            <a:pPr marL="285750" indent="-285750">
              <a:buClrTx/>
            </a:pPr>
            <a:r>
              <a:rPr lang="en-US">
                <a:solidFill>
                  <a:schemeClr val="tx1"/>
                </a:solidFill>
                <a:latin typeface="Times New Roman" panose="02020603050405020304" pitchFamily="18" charset="0"/>
                <a:cs typeface="Times New Roman" panose="02020603050405020304" pitchFamily="18" charset="0"/>
              </a:rPr>
              <a:t>Collapse of mine would</a:t>
            </a:r>
            <a:r>
              <a:rPr lang="en-US">
                <a:solidFill>
                  <a:schemeClr val="tx1"/>
                </a:solidFill>
              </a:rPr>
              <a:t> have environmental effects as well</a:t>
            </a:r>
          </a:p>
          <a:p>
            <a:pPr marL="742950" lvl="1" indent="-285750"/>
            <a:r>
              <a:rPr lang="en-US">
                <a:solidFill>
                  <a:schemeClr val="tx1"/>
                </a:solidFill>
              </a:rPr>
              <a:t>Link between salt bed and lake will increase salinity, negatively affecting the lake ecosystem</a:t>
            </a:r>
          </a:p>
          <a:p>
            <a:pPr marL="742950" lvl="1" indent="-285750"/>
            <a:r>
              <a:rPr lang="en-US">
                <a:solidFill>
                  <a:schemeClr val="tx1"/>
                </a:solidFill>
              </a:rPr>
              <a:t>Community members have expressed concerns in decreased property value</a:t>
            </a:r>
          </a:p>
          <a:p>
            <a:pPr marL="285750" indent="-285750">
              <a:buClrTx/>
            </a:pPr>
            <a:r>
              <a:rPr lang="en-US">
                <a:solidFill>
                  <a:schemeClr val="tx1"/>
                </a:solidFill>
              </a:rPr>
              <a:t>If underground pathways for groundwater are altered, it may decrease its availability</a:t>
            </a:r>
            <a:r>
              <a:rPr lang="en-US" baseline="30000">
                <a:solidFill>
                  <a:schemeClr val="tx1"/>
                </a:solidFill>
              </a:rPr>
              <a:t>[18]</a:t>
            </a:r>
          </a:p>
          <a:p>
            <a:pPr marL="742950" lvl="1" indent="-285750"/>
            <a:r>
              <a:rPr lang="en-US">
                <a:solidFill>
                  <a:schemeClr val="tx1"/>
                </a:solidFill>
                <a:latin typeface="Times New Roman" panose="02020603050405020304" pitchFamily="18" charset="0"/>
                <a:cs typeface="Times New Roman" panose="02020603050405020304" pitchFamily="18" charset="0"/>
              </a:rPr>
              <a:t>R</a:t>
            </a:r>
            <a:r>
              <a:rPr lang="en-US">
                <a:solidFill>
                  <a:schemeClr val="tx1"/>
                </a:solidFill>
              </a:rPr>
              <a:t>educed local water levels and deteriorating water quality</a:t>
            </a:r>
          </a:p>
          <a:p>
            <a:pPr marL="285750" indent="-285750">
              <a:buClrTx/>
            </a:pPr>
            <a:r>
              <a:rPr lang="en-US">
                <a:solidFill>
                  <a:schemeClr val="tx1"/>
                </a:solidFill>
                <a:latin typeface="Times New Roman" panose="02020603050405020304" pitchFamily="18" charset="0"/>
                <a:cs typeface="Times New Roman" panose="02020603050405020304" pitchFamily="18" charset="0"/>
              </a:rPr>
              <a:t>In 2013, Crestwood planned to store petroleum in salt caverns beneath Seneca Lake</a:t>
            </a:r>
            <a:r>
              <a:rPr lang="en-US" baseline="30000">
                <a:solidFill>
                  <a:schemeClr val="tx1"/>
                </a:solidFill>
                <a:latin typeface="Times New Roman" panose="02020603050405020304" pitchFamily="18" charset="0"/>
                <a:cs typeface="Times New Roman" panose="02020603050405020304" pitchFamily="18" charset="0"/>
              </a:rPr>
              <a:t>[19,20,21]</a:t>
            </a:r>
          </a:p>
          <a:p>
            <a:pPr marL="742950" lvl="1" indent="-285750"/>
            <a:r>
              <a:rPr lang="en-US">
                <a:solidFill>
                  <a:schemeClr val="tx1"/>
                </a:solidFill>
              </a:rPr>
              <a:t>Severe public backlash due to various safety, environmental, and economic concerns, the plan was formally rejected in 2018</a:t>
            </a:r>
            <a:endParaRPr lang="en-US">
              <a:solidFill>
                <a:schemeClr val="tx1"/>
              </a:solidFill>
              <a:latin typeface="Times New Roman" panose="02020603050405020304" pitchFamily="18" charset="0"/>
              <a:cs typeface="Times New Roman" panose="02020603050405020304" pitchFamily="18" charset="0"/>
            </a:endParaRPr>
          </a:p>
          <a:p>
            <a:pPr marL="285750" indent="-285750">
              <a:spcAft>
                <a:spcPts val="1200"/>
              </a:spcAft>
            </a:pPr>
            <a:endParaRPr lang="en-US">
              <a:solidFill>
                <a:schemeClr val="tx1"/>
              </a:solidFill>
            </a:endParaRPr>
          </a:p>
        </p:txBody>
      </p:sp>
    </p:spTree>
    <p:extLst>
      <p:ext uri="{BB962C8B-B14F-4D97-AF65-F5344CB8AC3E}">
        <p14:creationId xmlns:p14="http://schemas.microsoft.com/office/powerpoint/2010/main" val="421845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NYS Energy Needs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NYS Energy Needs</a:t>
            </a:r>
            <a:endParaRPr/>
          </a:p>
        </p:txBody>
      </p:sp>
      <p:sp>
        <p:nvSpPr>
          <p:cNvPr id="156" name="Google Shape;156;p30"/>
          <p:cNvSpPr txBox="1">
            <a:spLocks noGrp="1"/>
          </p:cNvSpPr>
          <p:nvPr>
            <p:ph type="body" idx="1"/>
          </p:nvPr>
        </p:nvSpPr>
        <p:spPr>
          <a:xfrm>
            <a:off x="311700" y="572700"/>
            <a:ext cx="8520600" cy="4449356"/>
          </a:xfrm>
          <a:prstGeom prst="rect">
            <a:avLst/>
          </a:prstGeom>
        </p:spPr>
        <p:txBody>
          <a:bodyPr spcFirstLastPara="1" wrap="square" lIns="91425" tIns="91425" rIns="91425" bIns="91425" anchor="t" anchorCtr="0">
            <a:normAutofit/>
          </a:bodyPr>
          <a:lstStyle/>
          <a:p>
            <a:pPr marL="285750" indent="-285750">
              <a:buClrTx/>
            </a:pPr>
            <a:r>
              <a:rPr lang="en-US">
                <a:solidFill>
                  <a:schemeClr val="tx1"/>
                </a:solidFill>
              </a:rPr>
              <a:t>The New York Independent System Operator (NYISO) indicated that the 2021 NY base load was about 12 GW</a:t>
            </a:r>
            <a:r>
              <a:rPr lang="en-US" baseline="30000">
                <a:solidFill>
                  <a:schemeClr val="tx1"/>
                </a:solidFill>
              </a:rPr>
              <a:t>[22,23]</a:t>
            </a:r>
          </a:p>
          <a:p>
            <a:pPr marL="742950" lvl="1" indent="-285750"/>
            <a:r>
              <a:rPr lang="en-US">
                <a:solidFill>
                  <a:schemeClr val="tx1"/>
                </a:solidFill>
              </a:rPr>
              <a:t>Coincident peak demand: 30.9 GW in the summer, 23.2 GW in the winter</a:t>
            </a:r>
          </a:p>
          <a:p>
            <a:pPr marL="742950" lvl="1" indent="-285750"/>
            <a:r>
              <a:rPr lang="en-US">
                <a:solidFill>
                  <a:schemeClr val="tx1"/>
                </a:solidFill>
              </a:rPr>
              <a:t>By 2030, these will reach 31.7 and 31.7 GW, respectively</a:t>
            </a:r>
          </a:p>
          <a:p>
            <a:pPr marL="742950" lvl="1" indent="-285750"/>
            <a:r>
              <a:rPr lang="en-US">
                <a:solidFill>
                  <a:schemeClr val="tx1"/>
                </a:solidFill>
              </a:rPr>
              <a:t>By 2050, these will reach 35.3 and 44.6 GW, respectively</a:t>
            </a:r>
          </a:p>
          <a:p>
            <a:pPr marL="285750" indent="-285750">
              <a:buClrTx/>
            </a:pPr>
            <a:r>
              <a:rPr lang="en-US">
                <a:solidFill>
                  <a:schemeClr val="tx1"/>
                </a:solidFill>
              </a:rPr>
              <a:t>As of 2022, nameplate capacity in New York Control Area (NYCA) was 1,818 MW for wind and 52 MW for solar</a:t>
            </a:r>
          </a:p>
          <a:p>
            <a:pPr marL="742950" lvl="1" indent="-285750"/>
            <a:r>
              <a:rPr lang="en-US">
                <a:solidFill>
                  <a:schemeClr val="tx1"/>
                </a:solidFill>
              </a:rPr>
              <a:t>Wind capacity factor of 25.7%</a:t>
            </a:r>
          </a:p>
          <a:p>
            <a:pPr marL="742950" lvl="1" indent="-285750"/>
            <a:r>
              <a:rPr lang="en-US">
                <a:solidFill>
                  <a:schemeClr val="tx1"/>
                </a:solidFill>
              </a:rPr>
              <a:t>Planned projects will increase capacity, adding 10,158 MW of wind power and 7,109 MW of solar power</a:t>
            </a:r>
          </a:p>
          <a:p>
            <a:pPr marL="285750" indent="-285750">
              <a:buClrTx/>
            </a:pPr>
            <a:r>
              <a:rPr lang="en-US">
                <a:solidFill>
                  <a:schemeClr val="tx1"/>
                </a:solidFill>
              </a:rPr>
              <a:t>Energy storage needed for use alongside wind and solar </a:t>
            </a:r>
          </a:p>
          <a:p>
            <a:pPr marL="285750" indent="-285750">
              <a:buClrTx/>
            </a:pPr>
            <a:r>
              <a:rPr lang="en-US">
                <a:solidFill>
                  <a:schemeClr val="tx1"/>
                </a:solidFill>
              </a:rPr>
              <a:t>NYISO predicts that by 2030, energy storage capacity will reach 4,314 MW for wholesale</a:t>
            </a:r>
          </a:p>
          <a:p>
            <a:pPr marL="742950" lvl="1" indent="-285750"/>
            <a:r>
              <a:rPr lang="en-US">
                <a:solidFill>
                  <a:schemeClr val="tx1"/>
                </a:solidFill>
              </a:rPr>
              <a:t>By 2050, NY wholesale energy storage capacity is predicted to reach 10,607 MW</a:t>
            </a:r>
          </a:p>
          <a:p>
            <a:pPr marL="742950" lvl="1" indent="-285750"/>
            <a:r>
              <a:rPr lang="en-US">
                <a:solidFill>
                  <a:schemeClr val="tx1"/>
                </a:solidFill>
              </a:rPr>
              <a:t>Currently 1,409 MW of Pumped Hydro Storage (PHS) in NYS, with average capacity factor 5.8%</a:t>
            </a:r>
          </a:p>
          <a:p>
            <a:pPr marL="742950" lvl="1" indent="-285750"/>
            <a:endParaRPr lang="en-US">
              <a:solidFill>
                <a:schemeClr val="tx1"/>
              </a:solidFill>
            </a:endParaRPr>
          </a:p>
          <a:p>
            <a:pPr marL="285750" indent="-285750"/>
            <a:endParaRPr lang="en-US">
              <a:solidFill>
                <a:schemeClr val="tx1"/>
              </a:solidFill>
            </a:endParaRPr>
          </a:p>
          <a:p>
            <a:pPr marL="742950" lvl="1" indent="-285750"/>
            <a:endParaRPr lang="en-US">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2" name="Picture 1" descr="Graphical user interface, chart&#10;&#10;Description automatically generated">
            <a:extLst>
              <a:ext uri="{FF2B5EF4-FFF2-40B4-BE49-F238E27FC236}">
                <a16:creationId xmlns:a16="http://schemas.microsoft.com/office/drawing/2014/main" id="{0C8FFE96-91DB-9085-66C8-C25410E51FAD}"/>
              </a:ext>
            </a:extLst>
          </p:cNvPr>
          <p:cNvPicPr>
            <a:picLocks noChangeAspect="1"/>
          </p:cNvPicPr>
          <p:nvPr/>
        </p:nvPicPr>
        <p:blipFill rotWithShape="1">
          <a:blip r:embed="rId3">
            <a:extLst>
              <a:ext uri="{28A0092B-C50C-407E-A947-70E740481C1C}">
                <a14:useLocalDpi xmlns:a14="http://schemas.microsoft.com/office/drawing/2010/main" val="0"/>
              </a:ext>
            </a:extLst>
          </a:blip>
          <a:srcRect l="24871" t="34084" r="26875" b="16126"/>
          <a:stretch/>
        </p:blipFill>
        <p:spPr bwMode="auto">
          <a:xfrm>
            <a:off x="1179308" y="748878"/>
            <a:ext cx="6282046" cy="3645744"/>
          </a:xfrm>
          <a:prstGeom prst="rect">
            <a:avLst/>
          </a:prstGeom>
          <a:ln>
            <a:noFill/>
          </a:ln>
          <a:extLst>
            <a:ext uri="{53640926-AAD7-44D8-BBD7-CCE9431645EC}">
              <a14:shadowObscured xmlns:a14="http://schemas.microsoft.com/office/drawing/2010/main"/>
            </a:ext>
          </a:extLst>
        </p:spPr>
      </p:pic>
      <p:sp>
        <p:nvSpPr>
          <p:cNvPr id="8" name="Google Shape;155;p30">
            <a:extLst>
              <a:ext uri="{FF2B5EF4-FFF2-40B4-BE49-F238E27FC236}">
                <a16:creationId xmlns:a16="http://schemas.microsoft.com/office/drawing/2014/main" id="{A42FEB45-A2A8-C3BF-728F-D77AE58D259A}"/>
              </a:ext>
            </a:extLst>
          </p:cNvPr>
          <p:cNvSpPr txBox="1">
            <a:spLocks noGrp="1"/>
          </p:cNvSpPr>
          <p:nvPr>
            <p:ph type="title"/>
          </p:nvPr>
        </p:nvSpPr>
        <p:spPr>
          <a:xfrm>
            <a:off x="60031" y="10733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load curve for a typical day in NY</a:t>
            </a:r>
            <a:endParaRPr/>
          </a:p>
        </p:txBody>
      </p:sp>
      <p:sp>
        <p:nvSpPr>
          <p:cNvPr id="3" name="TextBox 2">
            <a:extLst>
              <a:ext uri="{FF2B5EF4-FFF2-40B4-BE49-F238E27FC236}">
                <a16:creationId xmlns:a16="http://schemas.microsoft.com/office/drawing/2014/main" id="{2113806F-4BD4-E447-AEDE-25D35A04F11E}"/>
              </a:ext>
            </a:extLst>
          </p:cNvPr>
          <p:cNvSpPr txBox="1"/>
          <p:nvPr/>
        </p:nvSpPr>
        <p:spPr>
          <a:xfrm>
            <a:off x="1357313" y="4394622"/>
            <a:ext cx="6104041" cy="461665"/>
          </a:xfrm>
          <a:prstGeom prst="rect">
            <a:avLst/>
          </a:prstGeom>
          <a:noFill/>
        </p:spPr>
        <p:txBody>
          <a:bodyPr wrap="square" rtlCol="0">
            <a:spAutoFit/>
          </a:bodyPr>
          <a:lstStyle/>
          <a:p>
            <a:r>
              <a:rPr lang="en-US" sz="1200" b="1">
                <a:effectLst/>
                <a:latin typeface="Times New Roman" panose="02020603050405020304" pitchFamily="18" charset="0"/>
                <a:ea typeface="Calibri" panose="020F0502020204030204" pitchFamily="34" charset="0"/>
              </a:rPr>
              <a:t>Figure 12.</a:t>
            </a:r>
            <a:r>
              <a:rPr lang="en-US" sz="1200">
                <a:effectLst/>
                <a:latin typeface="Times New Roman" panose="02020603050405020304" pitchFamily="18" charset="0"/>
                <a:ea typeface="Calibri" panose="020F0502020204030204" pitchFamily="34" charset="0"/>
              </a:rPr>
              <a:t> 2021 Actual and 2042 Forecasted Winter/Summer Load Curves. In Zone E of NYCA (Mohawk Valley)</a:t>
            </a:r>
            <a:r>
              <a:rPr lang="en-US" sz="1200" baseline="30000">
                <a:effectLst/>
                <a:latin typeface="Times New Roman" panose="02020603050405020304" pitchFamily="18" charset="0"/>
                <a:ea typeface="Calibri" panose="020F0502020204030204" pitchFamily="34" charset="0"/>
              </a:rPr>
              <a:t>[23]</a:t>
            </a:r>
            <a:r>
              <a:rPr lang="en-US" sz="1200">
                <a:effectLst/>
                <a:latin typeface="Times New Roman" panose="02020603050405020304" pitchFamily="18" charset="0"/>
                <a:ea typeface="Calibri" panose="020F0502020204030204" pitchFamily="34" charset="0"/>
              </a:rPr>
              <a:t>.</a:t>
            </a:r>
            <a:r>
              <a:rPr lang="en-US" sz="1200" baseline="30000">
                <a:effectLst/>
                <a:latin typeface="Times New Roman" panose="02020603050405020304" pitchFamily="18" charset="0"/>
                <a:ea typeface="Calibri" panose="020F0502020204030204" pitchFamily="34" charset="0"/>
              </a:rPr>
              <a:t> </a:t>
            </a:r>
            <a:endParaRPr lang="en-US" sz="1200" baseline="30000"/>
          </a:p>
        </p:txBody>
      </p:sp>
    </p:spTree>
    <p:extLst>
      <p:ext uri="{BB962C8B-B14F-4D97-AF65-F5344CB8AC3E}">
        <p14:creationId xmlns:p14="http://schemas.microsoft.com/office/powerpoint/2010/main" val="2397522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Recommendation and Comparison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311700" y="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of Energy Storage Technologies</a:t>
            </a:r>
            <a:endParaRPr/>
          </a:p>
        </p:txBody>
      </p:sp>
      <p:sp>
        <p:nvSpPr>
          <p:cNvPr id="167" name="Google Shape;167;p32"/>
          <p:cNvSpPr txBox="1">
            <a:spLocks noGrp="1"/>
          </p:cNvSpPr>
          <p:nvPr>
            <p:ph type="body" idx="1"/>
          </p:nvPr>
        </p:nvSpPr>
        <p:spPr>
          <a:xfrm>
            <a:off x="311700" y="574625"/>
            <a:ext cx="5660475" cy="3416400"/>
          </a:xfrm>
          <a:prstGeom prst="rect">
            <a:avLst/>
          </a:prstGeom>
        </p:spPr>
        <p:txBody>
          <a:bodyPr spcFirstLastPara="1" wrap="square" lIns="91425" tIns="91425" rIns="91425" bIns="91425" anchor="t" anchorCtr="0">
            <a:normAutofit/>
          </a:bodyPr>
          <a:lstStyle/>
          <a:p>
            <a:pPr marL="285750" indent="-285750">
              <a:lnSpc>
                <a:spcPct val="100000"/>
              </a:lnSpc>
              <a:buClrTx/>
            </a:pPr>
            <a:r>
              <a:rPr lang="en-US">
                <a:solidFill>
                  <a:schemeClr val="tx1">
                    <a:lumMod val="95000"/>
                    <a:lumOff val="5000"/>
                  </a:schemeClr>
                </a:solidFill>
              </a:rPr>
              <a:t>CAES has very high power and energy capacity</a:t>
            </a:r>
          </a:p>
          <a:p>
            <a:pPr marL="742950" lvl="1" indent="-285750">
              <a:lnSpc>
                <a:spcPct val="100000"/>
              </a:lnSpc>
              <a:spcAft>
                <a:spcPts val="1200"/>
              </a:spcAft>
            </a:pPr>
            <a:r>
              <a:rPr lang="en-US">
                <a:solidFill>
                  <a:schemeClr val="tx1">
                    <a:lumMod val="95000"/>
                    <a:lumOff val="5000"/>
                  </a:schemeClr>
                </a:solidFill>
              </a:rPr>
              <a:t>Rivaled only by Pumped Hydro Storage (PHS) and Hydrogen</a:t>
            </a:r>
          </a:p>
          <a:p>
            <a:pPr marL="285750" indent="-285750">
              <a:lnSpc>
                <a:spcPct val="100000"/>
              </a:lnSpc>
              <a:spcAft>
                <a:spcPts val="1200"/>
              </a:spcAft>
              <a:buClrTx/>
            </a:pPr>
            <a:r>
              <a:rPr lang="en-US">
                <a:solidFill>
                  <a:schemeClr val="tx1">
                    <a:lumMod val="95000"/>
                    <a:lumOff val="5000"/>
                  </a:schemeClr>
                </a:solidFill>
              </a:rPr>
              <a:t>CAES also has rather low capital costs and long lifetime</a:t>
            </a:r>
          </a:p>
          <a:p>
            <a:pPr marL="285750" indent="-285750">
              <a:lnSpc>
                <a:spcPct val="100000"/>
              </a:lnSpc>
              <a:spcAft>
                <a:spcPts val="1200"/>
              </a:spcAft>
              <a:buClrTx/>
            </a:pPr>
            <a:r>
              <a:rPr lang="en-US">
                <a:solidFill>
                  <a:schemeClr val="tx1">
                    <a:lumMod val="95000"/>
                    <a:lumOff val="5000"/>
                  </a:schemeClr>
                </a:solidFill>
              </a:rPr>
              <a:t>PHS by far represents the most common type of energy storage currently</a:t>
            </a:r>
          </a:p>
          <a:p>
            <a:pPr marL="742950" lvl="1" indent="-285750">
              <a:lnSpc>
                <a:spcPct val="100000"/>
              </a:lnSpc>
              <a:spcAft>
                <a:spcPts val="1200"/>
              </a:spcAft>
            </a:pPr>
            <a:r>
              <a:rPr lang="en-US">
                <a:solidFill>
                  <a:schemeClr val="tx1">
                    <a:lumMod val="95000"/>
                    <a:lumOff val="5000"/>
                  </a:schemeClr>
                </a:solidFill>
              </a:rPr>
              <a:t>In the US, there is 23.7 GW PHS versus 110 MW CAES</a:t>
            </a:r>
          </a:p>
        </p:txBody>
      </p:sp>
      <p:graphicFrame>
        <p:nvGraphicFramePr>
          <p:cNvPr id="2" name="Table 1">
            <a:extLst>
              <a:ext uri="{FF2B5EF4-FFF2-40B4-BE49-F238E27FC236}">
                <a16:creationId xmlns:a16="http://schemas.microsoft.com/office/drawing/2014/main" id="{B2D2B92F-1259-CF1D-4527-56424650CEEA}"/>
              </a:ext>
            </a:extLst>
          </p:cNvPr>
          <p:cNvGraphicFramePr>
            <a:graphicFrameLocks noGrp="1"/>
          </p:cNvGraphicFramePr>
          <p:nvPr>
            <p:extLst>
              <p:ext uri="{D42A27DB-BD31-4B8C-83A1-F6EECF244321}">
                <p14:modId xmlns:p14="http://schemas.microsoft.com/office/powerpoint/2010/main" val="3504027530"/>
              </p:ext>
            </p:extLst>
          </p:nvPr>
        </p:nvGraphicFramePr>
        <p:xfrm>
          <a:off x="406401" y="3398044"/>
          <a:ext cx="5097007" cy="1473200"/>
        </p:xfrm>
        <a:graphic>
          <a:graphicData uri="http://schemas.openxmlformats.org/drawingml/2006/table">
            <a:tbl>
              <a:tblPr firstRow="1" firstCol="1" bandRow="1">
                <a:tableStyleId>{BA386443-4C03-4D74-A291-29F17D58C582}</a:tableStyleId>
              </a:tblPr>
              <a:tblGrid>
                <a:gridCol w="1619109">
                  <a:extLst>
                    <a:ext uri="{9D8B030D-6E8A-4147-A177-3AD203B41FA5}">
                      <a16:colId xmlns:a16="http://schemas.microsoft.com/office/drawing/2014/main" val="2546457740"/>
                    </a:ext>
                  </a:extLst>
                </a:gridCol>
                <a:gridCol w="809554">
                  <a:extLst>
                    <a:ext uri="{9D8B030D-6E8A-4147-A177-3AD203B41FA5}">
                      <a16:colId xmlns:a16="http://schemas.microsoft.com/office/drawing/2014/main" val="4127636255"/>
                    </a:ext>
                  </a:extLst>
                </a:gridCol>
                <a:gridCol w="739765">
                  <a:extLst>
                    <a:ext uri="{9D8B030D-6E8A-4147-A177-3AD203B41FA5}">
                      <a16:colId xmlns:a16="http://schemas.microsoft.com/office/drawing/2014/main" val="2305213504"/>
                    </a:ext>
                  </a:extLst>
                </a:gridCol>
                <a:gridCol w="963091">
                  <a:extLst>
                    <a:ext uri="{9D8B030D-6E8A-4147-A177-3AD203B41FA5}">
                      <a16:colId xmlns:a16="http://schemas.microsoft.com/office/drawing/2014/main" val="4087257611"/>
                    </a:ext>
                  </a:extLst>
                </a:gridCol>
                <a:gridCol w="965488">
                  <a:extLst>
                    <a:ext uri="{9D8B030D-6E8A-4147-A177-3AD203B41FA5}">
                      <a16:colId xmlns:a16="http://schemas.microsoft.com/office/drawing/2014/main" val="3632732269"/>
                    </a:ext>
                  </a:extLst>
                </a:gridCol>
              </a:tblGrid>
              <a:tr h="0">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Storage Type</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Efficiency (%)</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Lifetime (years)</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Power cost ($/kW)</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Energy Cost ($/kWh)</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797116"/>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CAES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40-70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35-45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400-800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1-50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70552862"/>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PHS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70-90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2100-4300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17034508"/>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Lead Acid Battery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70-80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1740–2580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300-500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63075817"/>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Lithium Ion Battery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100-200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100-300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33174437"/>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NaS Battery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60-80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1850-2150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300-500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79857022"/>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Flywheel</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3700-4300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1340-1570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4103435"/>
                  </a:ext>
                </a:extLst>
              </a:tr>
            </a:tbl>
          </a:graphicData>
        </a:graphic>
      </p:graphicFrame>
      <p:sp>
        <p:nvSpPr>
          <p:cNvPr id="3" name="TextBox 2">
            <a:extLst>
              <a:ext uri="{FF2B5EF4-FFF2-40B4-BE49-F238E27FC236}">
                <a16:creationId xmlns:a16="http://schemas.microsoft.com/office/drawing/2014/main" id="{6C36047C-F1DE-1523-FE1C-F203CDCFA5D0}"/>
              </a:ext>
            </a:extLst>
          </p:cNvPr>
          <p:cNvSpPr txBox="1"/>
          <p:nvPr/>
        </p:nvSpPr>
        <p:spPr>
          <a:xfrm>
            <a:off x="358526" y="2936379"/>
            <a:ext cx="5192756" cy="461665"/>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Calibri" panose="020F0502020204030204" pitchFamily="34" charset="0"/>
              </a:rPr>
              <a:t>Table 4.</a:t>
            </a:r>
            <a:r>
              <a:rPr lang="en-US" sz="1200">
                <a:solidFill>
                  <a:srgbClr val="000000"/>
                </a:solidFill>
                <a:effectLst/>
                <a:latin typeface="Times New Roman" panose="02020603050405020304" pitchFamily="18" charset="0"/>
                <a:ea typeface="Calibri" panose="020F0502020204030204" pitchFamily="34" charset="0"/>
              </a:rPr>
              <a:t> Comparison of efficiency, lifetime, and capital costs of select energy storage technologies</a:t>
            </a:r>
            <a:r>
              <a:rPr lang="en-US" sz="1200" baseline="30000">
                <a:solidFill>
                  <a:srgbClr val="000000"/>
                </a:solidFill>
                <a:effectLst/>
                <a:latin typeface="Times New Roman" panose="02020603050405020304" pitchFamily="18" charset="0"/>
                <a:ea typeface="Calibri" panose="020F0502020204030204" pitchFamily="34" charset="0"/>
              </a:rPr>
              <a:t>[24,25,26,27]</a:t>
            </a:r>
            <a:r>
              <a:rPr lang="en-US" sz="1200">
                <a:solidFill>
                  <a:srgbClr val="000000"/>
                </a:solidFill>
                <a:effectLst/>
                <a:latin typeface="Times New Roman" panose="02020603050405020304" pitchFamily="18" charset="0"/>
                <a:ea typeface="Calibri" panose="020F0502020204030204" pitchFamily="34" charset="0"/>
              </a:rPr>
              <a:t>.</a:t>
            </a:r>
            <a:endParaRPr lang="en-US" sz="1200"/>
          </a:p>
        </p:txBody>
      </p:sp>
      <p:pic>
        <p:nvPicPr>
          <p:cNvPr id="4" name="Picture 3" descr="Comparison of different energy storage technologies in terms of rated power, storable energy and discharge time of [40]. ">
            <a:extLst>
              <a:ext uri="{FF2B5EF4-FFF2-40B4-BE49-F238E27FC236}">
                <a16:creationId xmlns:a16="http://schemas.microsoft.com/office/drawing/2014/main" id="{AFCFD517-C7C6-4626-EC8B-CA7C931AA9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8783" y="1016819"/>
            <a:ext cx="3238500" cy="2038350"/>
          </a:xfrm>
          <a:prstGeom prst="rect">
            <a:avLst/>
          </a:prstGeom>
          <a:noFill/>
          <a:ln>
            <a:noFill/>
          </a:ln>
        </p:spPr>
      </p:pic>
      <p:sp>
        <p:nvSpPr>
          <p:cNvPr id="5" name="TextBox 4">
            <a:extLst>
              <a:ext uri="{FF2B5EF4-FFF2-40B4-BE49-F238E27FC236}">
                <a16:creationId xmlns:a16="http://schemas.microsoft.com/office/drawing/2014/main" id="{E00AF0DA-64EA-EE59-85F2-E28410A0D7C8}"/>
              </a:ext>
            </a:extLst>
          </p:cNvPr>
          <p:cNvSpPr txBox="1"/>
          <p:nvPr/>
        </p:nvSpPr>
        <p:spPr>
          <a:xfrm>
            <a:off x="5972175" y="3009576"/>
            <a:ext cx="3112379" cy="646331"/>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Calibri" panose="020F0502020204030204" pitchFamily="34" charset="0"/>
              </a:rPr>
              <a:t>Figure 13.</a:t>
            </a:r>
            <a:r>
              <a:rPr lang="en-US" sz="1200">
                <a:solidFill>
                  <a:srgbClr val="000000"/>
                </a:solidFill>
                <a:effectLst/>
                <a:latin typeface="Times New Roman" panose="02020603050405020304" pitchFamily="18" charset="0"/>
                <a:ea typeface="Calibri" panose="020F0502020204030204" pitchFamily="34" charset="0"/>
              </a:rPr>
              <a:t> Comparison of energy storage technologies in storage capacity and rated power</a:t>
            </a:r>
            <a:r>
              <a:rPr lang="en-US" sz="1200" baseline="30000">
                <a:solidFill>
                  <a:srgbClr val="000000"/>
                </a:solidFill>
                <a:effectLst/>
                <a:latin typeface="Times New Roman" panose="02020603050405020304" pitchFamily="18" charset="0"/>
                <a:ea typeface="Calibri" panose="020F0502020204030204" pitchFamily="34" charset="0"/>
              </a:rPr>
              <a:t>[28</a:t>
            </a:r>
            <a:r>
              <a:rPr lang="en-US" sz="1200">
                <a:solidFill>
                  <a:srgbClr val="000000"/>
                </a:solidFill>
                <a:effectLst/>
                <a:latin typeface="Times New Roman" panose="02020603050405020304" pitchFamily="18" charset="0"/>
                <a:ea typeface="Calibri" panose="020F0502020204030204" pitchFamily="34" charset="0"/>
              </a:rPr>
              <a:t>].</a:t>
            </a:r>
            <a:endParaRPr lang="en-US"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311700" y="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Recommendation</a:t>
            </a:r>
            <a:endParaRPr/>
          </a:p>
        </p:txBody>
      </p:sp>
      <p:sp>
        <p:nvSpPr>
          <p:cNvPr id="173" name="Google Shape;173;p33"/>
          <p:cNvSpPr txBox="1">
            <a:spLocks noGrp="1"/>
          </p:cNvSpPr>
          <p:nvPr>
            <p:ph type="body" idx="1"/>
          </p:nvPr>
        </p:nvSpPr>
        <p:spPr>
          <a:xfrm>
            <a:off x="311699" y="574625"/>
            <a:ext cx="8410801" cy="3416400"/>
          </a:xfrm>
          <a:prstGeom prst="rect">
            <a:avLst/>
          </a:prstGeom>
        </p:spPr>
        <p:txBody>
          <a:bodyPr spcFirstLastPara="1" wrap="square" lIns="91425" tIns="91425" rIns="91425" bIns="91425" anchor="t" anchorCtr="0">
            <a:normAutofit/>
          </a:bodyPr>
          <a:lstStyle/>
          <a:p>
            <a:pPr>
              <a:buClrTx/>
            </a:pPr>
            <a:r>
              <a:rPr lang="en">
                <a:solidFill>
                  <a:schemeClr val="tx1"/>
                </a:solidFill>
                <a:latin typeface="Times New Roman" panose="02020603050405020304" pitchFamily="18" charset="0"/>
                <a:cs typeface="Times New Roman" panose="02020603050405020304" pitchFamily="18" charset="0"/>
              </a:rPr>
              <a:t>We propose an A-CAES facility for the Cayuga Lake salt mines</a:t>
            </a:r>
            <a:endParaRPr lang="en-US">
              <a:solidFill>
                <a:schemeClr val="tx1"/>
              </a:solidFill>
              <a:latin typeface="Times New Roman" panose="02020603050405020304" pitchFamily="18" charset="0"/>
              <a:cs typeface="Times New Roman" panose="02020603050405020304" pitchFamily="18" charset="0"/>
            </a:endParaRPr>
          </a:p>
          <a:p>
            <a:pPr marL="914400" lvl="1" indent="-317500" algn="l" rtl="0">
              <a:spcBef>
                <a:spcPts val="0"/>
              </a:spcBef>
              <a:spcAft>
                <a:spcPts val="0"/>
              </a:spcAft>
              <a:buSzPts val="1400"/>
              <a:buChar char="○"/>
            </a:pPr>
            <a:r>
              <a:rPr lang="en">
                <a:solidFill>
                  <a:schemeClr val="tx1"/>
                </a:solidFill>
                <a:latin typeface="Times New Roman" panose="02020603050405020304" pitchFamily="18" charset="0"/>
                <a:cs typeface="Times New Roman" panose="02020603050405020304" pitchFamily="18" charset="0"/>
              </a:rPr>
              <a:t>A-CAES is best type of CAES for NYS given the state’s focus on zero emission electricity</a:t>
            </a:r>
          </a:p>
          <a:p>
            <a:pPr marL="914400" lvl="1" indent="-317500" algn="l" rtl="0">
              <a:spcBef>
                <a:spcPts val="0"/>
              </a:spcBef>
              <a:spcAft>
                <a:spcPts val="0"/>
              </a:spcAft>
              <a:buSzPts val="1400"/>
              <a:buChar char="○"/>
            </a:pPr>
            <a:r>
              <a:rPr lang="en">
                <a:solidFill>
                  <a:schemeClr val="tx1"/>
                </a:solidFill>
              </a:rPr>
              <a:t>Based on s</a:t>
            </a:r>
            <a:r>
              <a:rPr lang="en">
                <a:solidFill>
                  <a:schemeClr val="tx1"/>
                </a:solidFill>
                <a:latin typeface="Times New Roman" panose="02020603050405020304" pitchFamily="18" charset="0"/>
                <a:cs typeface="Times New Roman" panose="02020603050405020304" pitchFamily="18" charset="0"/>
              </a:rPr>
              <a:t>caled up version of “process 5” simulation</a:t>
            </a:r>
          </a:p>
          <a:p>
            <a:pPr marL="457200" lvl="0" indent="-342900" algn="l" rtl="0">
              <a:spcBef>
                <a:spcPts val="0"/>
              </a:spcBef>
              <a:spcAft>
                <a:spcPts val="0"/>
              </a:spcAft>
              <a:buClrTx/>
              <a:buSzPts val="1800"/>
              <a:buChar char="●"/>
            </a:pPr>
            <a:r>
              <a:rPr lang="en">
                <a:solidFill>
                  <a:schemeClr val="tx1"/>
                </a:solidFill>
                <a:latin typeface="Times New Roman" panose="02020603050405020304" pitchFamily="18" charset="0"/>
                <a:cs typeface="Times New Roman" panose="02020603050405020304" pitchFamily="18" charset="0"/>
              </a:rPr>
              <a:t>Five compressor and turbine trains in parallel</a:t>
            </a:r>
            <a:endParaRPr lang="en-US">
              <a:solidFill>
                <a:schemeClr val="tx1"/>
              </a:solidFill>
              <a:latin typeface="Times New Roman" panose="02020603050405020304" pitchFamily="18" charset="0"/>
              <a:cs typeface="Times New Roman" panose="02020603050405020304" pitchFamily="18" charset="0"/>
            </a:endParaRPr>
          </a:p>
          <a:p>
            <a:pPr marL="914400" lvl="1" indent="-317500" algn="l" rtl="0">
              <a:spcBef>
                <a:spcPts val="0"/>
              </a:spcBef>
              <a:spcAft>
                <a:spcPts val="0"/>
              </a:spcAft>
              <a:buSzPts val="1400"/>
              <a:buChar char="○"/>
            </a:pPr>
            <a:r>
              <a:rPr lang="en">
                <a:solidFill>
                  <a:schemeClr val="tx1"/>
                </a:solidFill>
                <a:latin typeface="Times New Roman" panose="02020603050405020304" pitchFamily="18" charset="0"/>
                <a:cs typeface="Times New Roman" panose="02020603050405020304" pitchFamily="18" charset="0"/>
              </a:rPr>
              <a:t>Similar to planned Gem Energy Storage Facility</a:t>
            </a:r>
            <a:endParaRPr>
              <a:solidFill>
                <a:schemeClr val="tx1"/>
              </a:solidFill>
              <a:latin typeface="Times New Roman" panose="02020603050405020304" pitchFamily="18" charset="0"/>
              <a:cs typeface="Times New Roman" panose="02020603050405020304" pitchFamily="18" charset="0"/>
            </a:endParaRPr>
          </a:p>
          <a:p>
            <a:pPr marL="457200" lvl="0" indent="-342900" algn="l" rtl="0">
              <a:spcBef>
                <a:spcPts val="0"/>
              </a:spcBef>
              <a:spcAft>
                <a:spcPts val="0"/>
              </a:spcAft>
              <a:buClrTx/>
              <a:buSzPts val="1800"/>
              <a:buChar char="●"/>
            </a:pPr>
            <a:r>
              <a:rPr lang="en">
                <a:solidFill>
                  <a:schemeClr val="tx1"/>
                </a:solidFill>
                <a:latin typeface="Times New Roman" panose="02020603050405020304" pitchFamily="18" charset="0"/>
                <a:cs typeface="Times New Roman" panose="02020603050405020304" pitchFamily="18" charset="0"/>
              </a:rPr>
              <a:t>About 10% of total mine volume would be utilized</a:t>
            </a:r>
          </a:p>
          <a:p>
            <a:pPr marL="457200" lvl="0" indent="-342900" algn="l" rtl="0">
              <a:spcBef>
                <a:spcPts val="0"/>
              </a:spcBef>
              <a:spcAft>
                <a:spcPts val="0"/>
              </a:spcAft>
              <a:buClrTx/>
              <a:buSzPts val="1800"/>
              <a:buChar char="●"/>
            </a:pPr>
            <a:r>
              <a:rPr lang="en-US">
                <a:solidFill>
                  <a:schemeClr val="tx1"/>
                </a:solidFill>
                <a:latin typeface="Times New Roman" panose="02020603050405020304" pitchFamily="18" charset="0"/>
                <a:cs typeface="Times New Roman" panose="02020603050405020304" pitchFamily="18" charset="0"/>
              </a:rPr>
              <a:t>Advantages</a:t>
            </a:r>
          </a:p>
          <a:p>
            <a:pPr marL="857250" lvl="1" indent="-285750">
              <a:buSzPts val="1800"/>
            </a:pPr>
            <a:r>
              <a:rPr lang="en-US">
                <a:solidFill>
                  <a:schemeClr val="tx1"/>
                </a:solidFill>
              </a:rPr>
              <a:t>No need to build new caverns</a:t>
            </a:r>
          </a:p>
          <a:p>
            <a:pPr marL="857250" lvl="1" indent="-285750">
              <a:buSzPts val="1800"/>
            </a:pPr>
            <a:r>
              <a:rPr lang="en-US">
                <a:solidFill>
                  <a:schemeClr val="tx1"/>
                </a:solidFill>
              </a:rPr>
              <a:t>Potentially very</a:t>
            </a:r>
            <a:r>
              <a:rPr lang="en-US">
                <a:solidFill>
                  <a:schemeClr val="tx1"/>
                </a:solidFill>
                <a:latin typeface="Times New Roman" panose="02020603050405020304" pitchFamily="18" charset="0"/>
                <a:cs typeface="Times New Roman" panose="02020603050405020304" pitchFamily="18" charset="0"/>
              </a:rPr>
              <a:t> high energy storage capacity</a:t>
            </a:r>
          </a:p>
          <a:p>
            <a:pPr marL="0" lvl="0" indent="0" algn="l" rtl="0">
              <a:spcBef>
                <a:spcPts val="1200"/>
              </a:spcBef>
              <a:spcAft>
                <a:spcPts val="1200"/>
              </a:spcAft>
              <a:buNone/>
            </a:pPr>
            <a:endParaRPr lang="en-US"/>
          </a:p>
        </p:txBody>
      </p:sp>
      <p:graphicFrame>
        <p:nvGraphicFramePr>
          <p:cNvPr id="2" name="Table 1">
            <a:extLst>
              <a:ext uri="{FF2B5EF4-FFF2-40B4-BE49-F238E27FC236}">
                <a16:creationId xmlns:a16="http://schemas.microsoft.com/office/drawing/2014/main" id="{28613669-EF76-89BB-C941-7144FF413976}"/>
              </a:ext>
            </a:extLst>
          </p:cNvPr>
          <p:cNvGraphicFramePr>
            <a:graphicFrameLocks noGrp="1"/>
          </p:cNvGraphicFramePr>
          <p:nvPr>
            <p:extLst>
              <p:ext uri="{D42A27DB-BD31-4B8C-83A1-F6EECF244321}">
                <p14:modId xmlns:p14="http://schemas.microsoft.com/office/powerpoint/2010/main" val="176958711"/>
              </p:ext>
            </p:extLst>
          </p:nvPr>
        </p:nvGraphicFramePr>
        <p:xfrm>
          <a:off x="5055024" y="3065623"/>
          <a:ext cx="3777276" cy="1581085"/>
        </p:xfrm>
        <a:graphic>
          <a:graphicData uri="http://schemas.openxmlformats.org/drawingml/2006/table">
            <a:tbl>
              <a:tblPr firstRow="1" firstCol="1" bandRow="1">
                <a:tableStyleId>{BA386443-4C03-4D74-A291-29F17D58C582}</a:tableStyleId>
              </a:tblPr>
              <a:tblGrid>
                <a:gridCol w="2861386">
                  <a:extLst>
                    <a:ext uri="{9D8B030D-6E8A-4147-A177-3AD203B41FA5}">
                      <a16:colId xmlns:a16="http://schemas.microsoft.com/office/drawing/2014/main" val="758239237"/>
                    </a:ext>
                  </a:extLst>
                </a:gridCol>
                <a:gridCol w="915890">
                  <a:extLst>
                    <a:ext uri="{9D8B030D-6E8A-4147-A177-3AD203B41FA5}">
                      <a16:colId xmlns:a16="http://schemas.microsoft.com/office/drawing/2014/main" val="2648688053"/>
                    </a:ext>
                  </a:extLst>
                </a:gridCol>
              </a:tblGrid>
              <a:tr h="194663">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Process Variable</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Value</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9495526"/>
                  </a:ext>
                </a:extLst>
              </a:tr>
              <a:tr h="194663">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Nameplate Power Capacity (GW)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97790162"/>
                  </a:ext>
                </a:extLst>
              </a:tr>
              <a:tr h="194663">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Compressors Rated Power (GW)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39935996"/>
                  </a:ext>
                </a:extLst>
              </a:tr>
              <a:tr h="218444">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Total Energy Storage Capacity (GWh)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23.9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5938374"/>
                  </a:ext>
                </a:extLst>
              </a:tr>
              <a:tr h="194663">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Discharge Time (hours)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95410586"/>
                  </a:ext>
                </a:extLst>
              </a:tr>
              <a:tr h="194663">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Storage Volume (m</a:t>
                      </a:r>
                      <a:r>
                        <a:rPr lang="en-US" sz="1200" baseline="30000">
                          <a:effectLst/>
                          <a:latin typeface="Times New Roman" panose="02020603050405020304" pitchFamily="18" charset="0"/>
                          <a:cs typeface="Times New Roman" panose="02020603050405020304" pitchFamily="18" charset="0"/>
                        </a:rPr>
                        <a:t>3</a:t>
                      </a:r>
                      <a:r>
                        <a:rPr lang="en-US"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5,000,000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38139738"/>
                  </a:ext>
                </a:extLst>
              </a:tr>
              <a:tr h="194663">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Operating Pressure (bar)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40-70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04898339"/>
                  </a:ext>
                </a:extLst>
              </a:tr>
              <a:tr h="194663">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Overall Process Efficiency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61.6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4077666"/>
                  </a:ext>
                </a:extLst>
              </a:tr>
            </a:tbl>
          </a:graphicData>
        </a:graphic>
      </p:graphicFrame>
      <p:sp>
        <p:nvSpPr>
          <p:cNvPr id="3" name="TextBox 2">
            <a:extLst>
              <a:ext uri="{FF2B5EF4-FFF2-40B4-BE49-F238E27FC236}">
                <a16:creationId xmlns:a16="http://schemas.microsoft.com/office/drawing/2014/main" id="{0ABFCED3-B19E-3E5D-F13F-223C34CBAA7E}"/>
              </a:ext>
            </a:extLst>
          </p:cNvPr>
          <p:cNvSpPr txBox="1"/>
          <p:nvPr/>
        </p:nvSpPr>
        <p:spPr>
          <a:xfrm>
            <a:off x="4950361" y="2571750"/>
            <a:ext cx="3881939" cy="677108"/>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Calibri" panose="020F0502020204030204" pitchFamily="34" charset="0"/>
              </a:rPr>
              <a:t>Table 5.</a:t>
            </a:r>
            <a:r>
              <a:rPr lang="en-US" sz="1200">
                <a:solidFill>
                  <a:srgbClr val="000000"/>
                </a:solidFill>
                <a:effectLst/>
                <a:latin typeface="Times New Roman" panose="02020603050405020304" pitchFamily="18" charset="0"/>
                <a:ea typeface="Calibri" panose="020F0502020204030204" pitchFamily="34" charset="0"/>
              </a:rPr>
              <a:t> Summary of our proposed A-CAES facility on Cayuga Lake.</a:t>
            </a:r>
            <a:endParaRPr lang="en-US" sz="1200">
              <a:effectLst/>
              <a:latin typeface="Times New Roman" panose="02020603050405020304" pitchFamily="18" charset="0"/>
              <a:ea typeface="Calibri" panose="020F0502020204030204" pitchFamily="34" charset="0"/>
            </a:endParaRPr>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311700" y="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Economic Analysis</a:t>
            </a:r>
            <a:endParaRPr/>
          </a:p>
        </p:txBody>
      </p:sp>
      <p:sp>
        <p:nvSpPr>
          <p:cNvPr id="180" name="Google Shape;180;p34"/>
          <p:cNvSpPr txBox="1">
            <a:spLocks noGrp="1"/>
          </p:cNvSpPr>
          <p:nvPr>
            <p:ph type="body" idx="1"/>
          </p:nvPr>
        </p:nvSpPr>
        <p:spPr>
          <a:xfrm>
            <a:off x="311700" y="5746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Tx/>
              <a:buSzPts val="1800"/>
              <a:buChar char="●"/>
            </a:pPr>
            <a:r>
              <a:rPr lang="en">
                <a:solidFill>
                  <a:schemeClr val="tx1"/>
                </a:solidFill>
              </a:rPr>
              <a:t>The proposed A-CAES facility was compared to a PHS facility with equal nameplate capacity and energy storage capacity</a:t>
            </a:r>
            <a:endParaRPr>
              <a:solidFill>
                <a:schemeClr val="tx1"/>
              </a:solidFill>
            </a:endParaRPr>
          </a:p>
          <a:p>
            <a:pPr marL="457200" lvl="0" indent="-342900" algn="l" rtl="0">
              <a:spcBef>
                <a:spcPts val="0"/>
              </a:spcBef>
              <a:spcAft>
                <a:spcPts val="0"/>
              </a:spcAft>
              <a:buClrTx/>
              <a:buSzPts val="1800"/>
              <a:buChar char="●"/>
            </a:pPr>
            <a:r>
              <a:rPr lang="en">
                <a:solidFill>
                  <a:schemeClr val="tx1"/>
                </a:solidFill>
              </a:rPr>
              <a:t>Capital costs and levelized costs of electricity (LCOE) were estimated for the two proposed facilties using figures from Table 4 and the literature</a:t>
            </a:r>
            <a:r>
              <a:rPr lang="en" baseline="30000">
                <a:solidFill>
                  <a:schemeClr val="tx1"/>
                </a:solidFill>
              </a:rPr>
              <a:t>[29]</a:t>
            </a:r>
          </a:p>
          <a:p>
            <a:pPr marL="457200" lvl="0" indent="-342900" algn="l" rtl="0">
              <a:spcBef>
                <a:spcPts val="0"/>
              </a:spcBef>
              <a:spcAft>
                <a:spcPts val="0"/>
              </a:spcAft>
              <a:buClrTx/>
              <a:buSzPts val="1800"/>
              <a:buChar char="●"/>
            </a:pPr>
            <a:r>
              <a:rPr lang="en">
                <a:solidFill>
                  <a:schemeClr val="tx1"/>
                </a:solidFill>
              </a:rPr>
              <a:t>A-CAES is competitive to PHS in terms of LCOE</a:t>
            </a:r>
          </a:p>
          <a:p>
            <a:pPr marL="857250" lvl="1" indent="-285750">
              <a:buClrTx/>
              <a:buSzPts val="1800"/>
            </a:pPr>
            <a:r>
              <a:rPr lang="en-US">
                <a:solidFill>
                  <a:schemeClr val="tx1"/>
                </a:solidFill>
              </a:rPr>
              <a:t>This is even when taking into account the likely lower discount rate for PHS, due to its increased technological maturity </a:t>
            </a:r>
          </a:p>
        </p:txBody>
      </p:sp>
      <p:graphicFrame>
        <p:nvGraphicFramePr>
          <p:cNvPr id="2" name="Table 1">
            <a:extLst>
              <a:ext uri="{FF2B5EF4-FFF2-40B4-BE49-F238E27FC236}">
                <a16:creationId xmlns:a16="http://schemas.microsoft.com/office/drawing/2014/main" id="{1743B703-3D84-6503-A806-4961D21F01FD}"/>
              </a:ext>
            </a:extLst>
          </p:cNvPr>
          <p:cNvGraphicFramePr>
            <a:graphicFrameLocks noGrp="1"/>
          </p:cNvGraphicFramePr>
          <p:nvPr>
            <p:extLst>
              <p:ext uri="{D42A27DB-BD31-4B8C-83A1-F6EECF244321}">
                <p14:modId xmlns:p14="http://schemas.microsoft.com/office/powerpoint/2010/main" val="977275010"/>
              </p:ext>
            </p:extLst>
          </p:nvPr>
        </p:nvGraphicFramePr>
        <p:xfrm>
          <a:off x="2375452" y="3424524"/>
          <a:ext cx="4393096" cy="1459992"/>
        </p:xfrm>
        <a:graphic>
          <a:graphicData uri="http://schemas.openxmlformats.org/drawingml/2006/table">
            <a:tbl>
              <a:tblPr firstRow="1" firstCol="1" bandRow="1">
                <a:tableStyleId>{BA386443-4C03-4D74-A291-29F17D58C582}</a:tableStyleId>
              </a:tblPr>
              <a:tblGrid>
                <a:gridCol w="1464052">
                  <a:extLst>
                    <a:ext uri="{9D8B030D-6E8A-4147-A177-3AD203B41FA5}">
                      <a16:colId xmlns:a16="http://schemas.microsoft.com/office/drawing/2014/main" val="3717268604"/>
                    </a:ext>
                  </a:extLst>
                </a:gridCol>
                <a:gridCol w="1464522">
                  <a:extLst>
                    <a:ext uri="{9D8B030D-6E8A-4147-A177-3AD203B41FA5}">
                      <a16:colId xmlns:a16="http://schemas.microsoft.com/office/drawing/2014/main" val="3014250333"/>
                    </a:ext>
                  </a:extLst>
                </a:gridCol>
                <a:gridCol w="1464522">
                  <a:extLst>
                    <a:ext uri="{9D8B030D-6E8A-4147-A177-3AD203B41FA5}">
                      <a16:colId xmlns:a16="http://schemas.microsoft.com/office/drawing/2014/main" val="1919612051"/>
                    </a:ext>
                  </a:extLst>
                </a:gridCol>
              </a:tblGrid>
              <a:tr h="0">
                <a:tc>
                  <a:txBody>
                    <a:bodyPr/>
                    <a:lstStyle/>
                    <a:p>
                      <a:pPr marL="0" marR="0" algn="ctr">
                        <a:lnSpc>
                          <a:spcPct val="107000"/>
                        </a:lnSpc>
                        <a:spcBef>
                          <a:spcPts val="0"/>
                        </a:spcBef>
                        <a:spcAft>
                          <a:spcPts val="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Cost</a:t>
                      </a: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A-CAES</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PHS</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0914986"/>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Total Capital Cost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$1.85B</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$4.25B</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0817236"/>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Operating Costs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$30M/yr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$27M/yr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80401962"/>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LCOE, r=0.05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$61/MWh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$122/MWh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648968"/>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LCOE, r=0.075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$80/MWh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$164/MWh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56727211"/>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LCOE, r=0.10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$99/MWh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$209/MWh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86724819"/>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LCOE, r=0.125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$120/MWh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$256/MWh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493799440"/>
                  </a:ext>
                </a:extLst>
              </a:tr>
              <a:tr h="0">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LCOE, r=0.15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$141/MWh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$304/MWh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5552975"/>
                  </a:ext>
                </a:extLst>
              </a:tr>
            </a:tbl>
          </a:graphicData>
        </a:graphic>
      </p:graphicFrame>
      <p:sp>
        <p:nvSpPr>
          <p:cNvPr id="3" name="TextBox 2">
            <a:extLst>
              <a:ext uri="{FF2B5EF4-FFF2-40B4-BE49-F238E27FC236}">
                <a16:creationId xmlns:a16="http://schemas.microsoft.com/office/drawing/2014/main" id="{14E6822F-B8A5-3880-E21B-4380128F1041}"/>
              </a:ext>
            </a:extLst>
          </p:cNvPr>
          <p:cNvSpPr txBox="1"/>
          <p:nvPr/>
        </p:nvSpPr>
        <p:spPr>
          <a:xfrm>
            <a:off x="2375452" y="2962859"/>
            <a:ext cx="4473962" cy="461665"/>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Times New Roman" panose="02020603050405020304" pitchFamily="18" charset="0"/>
              </a:rPr>
              <a:t>Table 6.</a:t>
            </a:r>
            <a:r>
              <a:rPr lang="en-US" sz="1200">
                <a:solidFill>
                  <a:srgbClr val="000000"/>
                </a:solidFill>
                <a:effectLst/>
                <a:latin typeface="Times New Roman" panose="02020603050405020304" pitchFamily="18" charset="0"/>
                <a:ea typeface="Times New Roman" panose="02020603050405020304" pitchFamily="18" charset="0"/>
              </a:rPr>
              <a:t> Costs of our proposed A-CAES facility and equivalent PHS facility.</a:t>
            </a:r>
            <a:endParaRPr lang="en-US"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D263-1DAA-07C1-18B3-4A71AECED3C6}"/>
              </a:ext>
            </a:extLst>
          </p:cNvPr>
          <p:cNvSpPr>
            <a:spLocks noGrp="1"/>
          </p:cNvSpPr>
          <p:nvPr>
            <p:ph type="title"/>
          </p:nvPr>
        </p:nvSpPr>
        <p:spPr>
          <a:xfrm>
            <a:off x="311700" y="0"/>
            <a:ext cx="8520600" cy="572700"/>
          </a:xfrm>
        </p:spPr>
        <p:txBody>
          <a:bodyPr>
            <a:normAutofit fontScale="90000"/>
          </a:bodyPr>
          <a:lstStyle/>
          <a:p>
            <a:r>
              <a:rPr lang="en-US"/>
              <a:t>Conclusions</a:t>
            </a:r>
          </a:p>
        </p:txBody>
      </p:sp>
      <p:sp>
        <p:nvSpPr>
          <p:cNvPr id="3" name="Text Placeholder 2">
            <a:extLst>
              <a:ext uri="{FF2B5EF4-FFF2-40B4-BE49-F238E27FC236}">
                <a16:creationId xmlns:a16="http://schemas.microsoft.com/office/drawing/2014/main" id="{0138FF4B-CB4D-8271-BC54-ED610C4531BA}"/>
              </a:ext>
            </a:extLst>
          </p:cNvPr>
          <p:cNvSpPr>
            <a:spLocks noGrp="1"/>
          </p:cNvSpPr>
          <p:nvPr>
            <p:ph type="body" idx="1"/>
          </p:nvPr>
        </p:nvSpPr>
        <p:spPr>
          <a:xfrm>
            <a:off x="311700" y="572699"/>
            <a:ext cx="8520600" cy="4435069"/>
          </a:xfrm>
        </p:spPr>
        <p:txBody>
          <a:bodyPr>
            <a:normAutofit/>
          </a:bodyPr>
          <a:lstStyle/>
          <a:p>
            <a:pPr>
              <a:buClrTx/>
            </a:pPr>
            <a:r>
              <a:rPr lang="en-US">
                <a:solidFill>
                  <a:schemeClr val="tx1"/>
                </a:solidFill>
              </a:rPr>
              <a:t>NYS will soon need significantly more energy storage due to planned expansions in variable renewable generation</a:t>
            </a:r>
          </a:p>
          <a:p>
            <a:pPr lvl="1"/>
            <a:r>
              <a:rPr lang="en-US">
                <a:solidFill>
                  <a:schemeClr val="tx1"/>
                </a:solidFill>
              </a:rPr>
              <a:t>CAES presents an approach to meet this need</a:t>
            </a:r>
          </a:p>
          <a:p>
            <a:pPr>
              <a:buClrTx/>
            </a:pPr>
            <a:r>
              <a:rPr lang="en-US">
                <a:solidFill>
                  <a:schemeClr val="tx1"/>
                </a:solidFill>
              </a:rPr>
              <a:t>CAES has several advantages over other energy storage technologies</a:t>
            </a:r>
          </a:p>
          <a:p>
            <a:pPr lvl="1"/>
            <a:r>
              <a:rPr lang="en-US">
                <a:solidFill>
                  <a:schemeClr val="tx1"/>
                </a:solidFill>
              </a:rPr>
              <a:t>High power generation and energy storage capacities</a:t>
            </a:r>
          </a:p>
          <a:p>
            <a:pPr lvl="1"/>
            <a:r>
              <a:rPr lang="en-US">
                <a:solidFill>
                  <a:schemeClr val="tx1"/>
                </a:solidFill>
              </a:rPr>
              <a:t>Long storage duration</a:t>
            </a:r>
          </a:p>
          <a:p>
            <a:pPr lvl="1"/>
            <a:r>
              <a:rPr lang="en-US">
                <a:solidFill>
                  <a:schemeClr val="tx1"/>
                </a:solidFill>
              </a:rPr>
              <a:t>Low capital costs, especially for salt caverns</a:t>
            </a:r>
          </a:p>
          <a:p>
            <a:pPr lvl="1"/>
            <a:r>
              <a:rPr lang="en-US">
                <a:solidFill>
                  <a:schemeClr val="tx1"/>
                </a:solidFill>
              </a:rPr>
              <a:t>Long lifetimes and high reliability</a:t>
            </a:r>
          </a:p>
          <a:p>
            <a:pPr>
              <a:buClrTx/>
            </a:pPr>
            <a:r>
              <a:rPr lang="en-US">
                <a:solidFill>
                  <a:schemeClr val="tx1"/>
                </a:solidFill>
              </a:rPr>
              <a:t>The Finger Lake Salt mines present an ideal storage vessel for CAES</a:t>
            </a:r>
          </a:p>
          <a:p>
            <a:pPr lvl="1"/>
            <a:r>
              <a:rPr lang="en-US">
                <a:solidFill>
                  <a:schemeClr val="tx1"/>
                </a:solidFill>
              </a:rPr>
              <a:t>Very high volume available</a:t>
            </a:r>
          </a:p>
          <a:p>
            <a:pPr lvl="1"/>
            <a:r>
              <a:rPr lang="en-US">
                <a:solidFill>
                  <a:schemeClr val="tx1"/>
                </a:solidFill>
              </a:rPr>
              <a:t>Salt mines ideal choice for storage over other geology</a:t>
            </a:r>
          </a:p>
          <a:p>
            <a:pPr>
              <a:buClrTx/>
            </a:pPr>
            <a:r>
              <a:rPr lang="en-US">
                <a:solidFill>
                  <a:schemeClr val="tx1"/>
                </a:solidFill>
              </a:rPr>
              <a:t>We have proposed a A-CAES facility for Cayuga Lake</a:t>
            </a:r>
          </a:p>
          <a:p>
            <a:pPr lvl="1"/>
            <a:r>
              <a:rPr lang="en-US">
                <a:solidFill>
                  <a:schemeClr val="tx1"/>
                </a:solidFill>
              </a:rPr>
              <a:t>1.5 GW, 23.9 GWh</a:t>
            </a:r>
          </a:p>
          <a:p>
            <a:pPr lvl="1"/>
            <a:r>
              <a:rPr lang="en-US">
                <a:solidFill>
                  <a:schemeClr val="tx1"/>
                </a:solidFill>
              </a:rPr>
              <a:t>Capital costs ~$1.85B, similar or better LCOE to comparable PHS facility</a:t>
            </a:r>
          </a:p>
        </p:txBody>
      </p:sp>
    </p:spTree>
    <p:extLst>
      <p:ext uri="{BB962C8B-B14F-4D97-AF65-F5344CB8AC3E}">
        <p14:creationId xmlns:p14="http://schemas.microsoft.com/office/powerpoint/2010/main" val="2542510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AECA-C902-14AD-DB72-C6D57CFE0D72}"/>
              </a:ext>
            </a:extLst>
          </p:cNvPr>
          <p:cNvSpPr>
            <a:spLocks noGrp="1"/>
          </p:cNvSpPr>
          <p:nvPr>
            <p:ph type="title"/>
          </p:nvPr>
        </p:nvSpPr>
        <p:spPr>
          <a:xfrm>
            <a:off x="311700" y="1925"/>
            <a:ext cx="8520600" cy="572700"/>
          </a:xfrm>
        </p:spPr>
        <p:txBody>
          <a:bodyPr>
            <a:normAutofit fontScale="90000"/>
          </a:bodyPr>
          <a:lstStyle/>
          <a:p>
            <a:r>
              <a:rPr lang="en-US"/>
              <a:t>References</a:t>
            </a:r>
          </a:p>
        </p:txBody>
      </p:sp>
      <p:sp>
        <p:nvSpPr>
          <p:cNvPr id="3" name="Text Placeholder 2">
            <a:extLst>
              <a:ext uri="{FF2B5EF4-FFF2-40B4-BE49-F238E27FC236}">
                <a16:creationId xmlns:a16="http://schemas.microsoft.com/office/drawing/2014/main" id="{A23B3DB6-72FF-ACC8-C464-9450EE963CA6}"/>
              </a:ext>
            </a:extLst>
          </p:cNvPr>
          <p:cNvSpPr>
            <a:spLocks noGrp="1"/>
          </p:cNvSpPr>
          <p:nvPr>
            <p:ph type="body" idx="1"/>
          </p:nvPr>
        </p:nvSpPr>
        <p:spPr>
          <a:xfrm>
            <a:off x="311700" y="574624"/>
            <a:ext cx="8520600" cy="4511725"/>
          </a:xfrm>
        </p:spPr>
        <p:txBody>
          <a:bodyPr>
            <a:normAutofit lnSpcReduction="10000"/>
          </a:bodyPr>
          <a:lstStyle/>
          <a:p>
            <a:pPr>
              <a:buClrTx/>
              <a:buSzPct val="100000"/>
              <a:buAutoNum type="arabicPeriod"/>
            </a:pPr>
            <a:r>
              <a:rPr lang="en-US" sz="800" i="1">
                <a:solidFill>
                  <a:schemeClr val="tx1"/>
                </a:solidFill>
                <a:effectLst/>
                <a:latin typeface="Times New Roman" panose="02020603050405020304" pitchFamily="18" charset="0"/>
                <a:ea typeface="Calibri" panose="020F0502020204030204" pitchFamily="34" charset="0"/>
              </a:rPr>
              <a:t>Our progress</a:t>
            </a:r>
            <a:r>
              <a:rPr lang="en-US" sz="800">
                <a:solidFill>
                  <a:schemeClr val="tx1"/>
                </a:solidFill>
                <a:effectLst/>
                <a:latin typeface="Times New Roman" panose="02020603050405020304" pitchFamily="18" charset="0"/>
                <a:ea typeface="Calibri" panose="020F0502020204030204" pitchFamily="34" charset="0"/>
              </a:rPr>
              <a:t>. (n.d.). NYSERDA. Retrieved December 1, 2022, from </a:t>
            </a:r>
            <a:r>
              <a:rPr lang="en-US" sz="800" u="sng">
                <a:solidFill>
                  <a:schemeClr val="tx1"/>
                </a:solidFill>
                <a:effectLst/>
                <a:latin typeface="Times New Roman" panose="02020603050405020304" pitchFamily="18" charset="0"/>
                <a:ea typeface="Calibri" panose="020F0502020204030204" pitchFamily="34" charset="0"/>
                <a:hlinkClick r:id="rId2">
                  <a:extLst>
                    <a:ext uri="{A12FA001-AC4F-418D-AE19-62706E023703}">
                      <ahyp:hlinkClr xmlns:ahyp="http://schemas.microsoft.com/office/drawing/2018/hyperlinkcolor" val="tx"/>
                    </a:ext>
                  </a:extLst>
                </a:hlinkClick>
              </a:rPr>
              <a:t>https://climate.ny.gov/Our-Progress</a:t>
            </a:r>
            <a:endParaRPr lang="en-US" sz="800" u="sng">
              <a:solidFill>
                <a:schemeClr val="tx1"/>
              </a:solidFill>
              <a:ea typeface="Calibri" panose="020F0502020204030204" pitchFamily="34" charset="0"/>
            </a:endParaRPr>
          </a:p>
          <a:p>
            <a:pPr>
              <a:buClrTx/>
              <a:buSzPct val="100000"/>
              <a:buAutoNum type="arabicPeriod"/>
            </a:pPr>
            <a:r>
              <a:rPr lang="en-US" sz="800" err="1">
                <a:solidFill>
                  <a:schemeClr val="tx1"/>
                </a:solidFill>
                <a:effectLst/>
                <a:latin typeface="Times New Roman" panose="02020603050405020304" pitchFamily="18" charset="0"/>
                <a:ea typeface="Calibri" panose="020F0502020204030204" pitchFamily="34" charset="0"/>
              </a:rPr>
              <a:t>Hadjipaschalis</a:t>
            </a:r>
            <a:r>
              <a:rPr lang="en-US" sz="800">
                <a:solidFill>
                  <a:schemeClr val="tx1"/>
                </a:solidFill>
                <a:effectLst/>
                <a:latin typeface="Times New Roman" panose="02020603050405020304" pitchFamily="18" charset="0"/>
                <a:ea typeface="Calibri" panose="020F0502020204030204" pitchFamily="34" charset="0"/>
              </a:rPr>
              <a:t>, I., </a:t>
            </a:r>
            <a:r>
              <a:rPr lang="en-US" sz="800" err="1">
                <a:solidFill>
                  <a:schemeClr val="tx1"/>
                </a:solidFill>
                <a:effectLst/>
                <a:latin typeface="Times New Roman" panose="02020603050405020304" pitchFamily="18" charset="0"/>
                <a:ea typeface="Calibri" panose="020F0502020204030204" pitchFamily="34" charset="0"/>
              </a:rPr>
              <a:t>Poullikkas</a:t>
            </a:r>
            <a:r>
              <a:rPr lang="en-US" sz="800">
                <a:solidFill>
                  <a:schemeClr val="tx1"/>
                </a:solidFill>
                <a:effectLst/>
                <a:latin typeface="Times New Roman" panose="02020603050405020304" pitchFamily="18" charset="0"/>
                <a:ea typeface="Calibri" panose="020F0502020204030204" pitchFamily="34" charset="0"/>
              </a:rPr>
              <a:t>, A., &amp; </a:t>
            </a:r>
            <a:r>
              <a:rPr lang="en-US" sz="800" err="1">
                <a:solidFill>
                  <a:schemeClr val="tx1"/>
                </a:solidFill>
                <a:effectLst/>
                <a:latin typeface="Times New Roman" panose="02020603050405020304" pitchFamily="18" charset="0"/>
                <a:ea typeface="Calibri" panose="020F0502020204030204" pitchFamily="34" charset="0"/>
              </a:rPr>
              <a:t>Efthimiou</a:t>
            </a:r>
            <a:r>
              <a:rPr lang="en-US" sz="800">
                <a:solidFill>
                  <a:schemeClr val="tx1"/>
                </a:solidFill>
                <a:effectLst/>
                <a:latin typeface="Times New Roman" panose="02020603050405020304" pitchFamily="18" charset="0"/>
                <a:ea typeface="Calibri" panose="020F0502020204030204" pitchFamily="34" charset="0"/>
              </a:rPr>
              <a:t>, V. (2009). Overview of current and future energy storage technologies for electric power applications. </a:t>
            </a:r>
            <a:r>
              <a:rPr lang="en-US" sz="800" i="1">
                <a:solidFill>
                  <a:schemeClr val="tx1"/>
                </a:solidFill>
                <a:effectLst/>
                <a:latin typeface="Times New Roman" panose="02020603050405020304" pitchFamily="18" charset="0"/>
                <a:ea typeface="Calibri" panose="020F0502020204030204" pitchFamily="34" charset="0"/>
              </a:rPr>
              <a:t>Renewable and Sustainable Energy Reviews</a:t>
            </a:r>
            <a:r>
              <a:rPr lang="en-US" sz="800">
                <a:solidFill>
                  <a:schemeClr val="tx1"/>
                </a:solidFill>
                <a:effectLst/>
                <a:latin typeface="Times New Roman" panose="02020603050405020304" pitchFamily="18" charset="0"/>
                <a:ea typeface="Calibri" panose="020F0502020204030204" pitchFamily="34" charset="0"/>
              </a:rPr>
              <a:t>, </a:t>
            </a:r>
            <a:r>
              <a:rPr lang="en-US" sz="800" i="1">
                <a:solidFill>
                  <a:schemeClr val="tx1"/>
                </a:solidFill>
                <a:effectLst/>
                <a:latin typeface="Times New Roman" panose="02020603050405020304" pitchFamily="18" charset="0"/>
                <a:ea typeface="Calibri" panose="020F0502020204030204" pitchFamily="34" charset="0"/>
              </a:rPr>
              <a:t>13</a:t>
            </a:r>
            <a:r>
              <a:rPr lang="en-US" sz="800">
                <a:solidFill>
                  <a:schemeClr val="tx1"/>
                </a:solidFill>
                <a:effectLst/>
                <a:latin typeface="Times New Roman" panose="02020603050405020304" pitchFamily="18" charset="0"/>
                <a:ea typeface="Calibri" panose="020F0502020204030204" pitchFamily="34" charset="0"/>
              </a:rPr>
              <a:t>(6), 1513–1522. </a:t>
            </a:r>
            <a:r>
              <a:rPr lang="en-US" sz="800">
                <a:solidFill>
                  <a:schemeClr val="tx1"/>
                </a:solidFill>
                <a:effectLst/>
                <a:latin typeface="Times New Roman" panose="02020603050405020304" pitchFamily="18" charset="0"/>
                <a:ea typeface="Calibri" panose="020F0502020204030204" pitchFamily="34" charset="0"/>
                <a:hlinkClick r:id="rId3">
                  <a:extLst>
                    <a:ext uri="{A12FA001-AC4F-418D-AE19-62706E023703}">
                      <ahyp:hlinkClr xmlns:ahyp="http://schemas.microsoft.com/office/drawing/2018/hyperlinkcolor" val="tx"/>
                    </a:ext>
                  </a:extLst>
                </a:hlinkClick>
              </a:rPr>
              <a:t>https://doi.org/10.1016/j.rser.2008.09.028</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AutoNum type="arabicPeriod"/>
            </a:pPr>
            <a:r>
              <a:rPr lang="en-US" sz="800">
                <a:solidFill>
                  <a:schemeClr val="tx1"/>
                </a:solidFill>
                <a:effectLst/>
                <a:latin typeface="Times New Roman" panose="02020603050405020304" pitchFamily="18" charset="0"/>
                <a:ea typeface="Calibri" panose="020F0502020204030204" pitchFamily="34" charset="0"/>
              </a:rPr>
              <a:t>Lund, H., &amp; </a:t>
            </a:r>
            <a:r>
              <a:rPr lang="en-US" sz="800" err="1">
                <a:solidFill>
                  <a:schemeClr val="tx1"/>
                </a:solidFill>
                <a:effectLst/>
                <a:latin typeface="Times New Roman" panose="02020603050405020304" pitchFamily="18" charset="0"/>
                <a:ea typeface="Calibri" panose="020F0502020204030204" pitchFamily="34" charset="0"/>
              </a:rPr>
              <a:t>Salgi</a:t>
            </a:r>
            <a:r>
              <a:rPr lang="en-US" sz="800">
                <a:solidFill>
                  <a:schemeClr val="tx1"/>
                </a:solidFill>
                <a:effectLst/>
                <a:latin typeface="Times New Roman" panose="02020603050405020304" pitchFamily="18" charset="0"/>
                <a:ea typeface="Calibri" panose="020F0502020204030204" pitchFamily="34" charset="0"/>
              </a:rPr>
              <a:t>, G. (2009). The role of compressed air energy storage (</a:t>
            </a:r>
            <a:r>
              <a:rPr lang="en-US" sz="800" err="1">
                <a:solidFill>
                  <a:schemeClr val="tx1"/>
                </a:solidFill>
                <a:effectLst/>
                <a:latin typeface="Times New Roman" panose="02020603050405020304" pitchFamily="18" charset="0"/>
                <a:ea typeface="Calibri" panose="020F0502020204030204" pitchFamily="34" charset="0"/>
              </a:rPr>
              <a:t>Caes</a:t>
            </a:r>
            <a:r>
              <a:rPr lang="en-US" sz="800">
                <a:solidFill>
                  <a:schemeClr val="tx1"/>
                </a:solidFill>
                <a:effectLst/>
                <a:latin typeface="Times New Roman" panose="02020603050405020304" pitchFamily="18" charset="0"/>
                <a:ea typeface="Calibri" panose="020F0502020204030204" pitchFamily="34" charset="0"/>
              </a:rPr>
              <a:t>) in future sustainable energy systems. </a:t>
            </a:r>
            <a:r>
              <a:rPr lang="en-US" sz="800" i="1">
                <a:solidFill>
                  <a:schemeClr val="tx1"/>
                </a:solidFill>
                <a:effectLst/>
                <a:latin typeface="Times New Roman" panose="02020603050405020304" pitchFamily="18" charset="0"/>
                <a:ea typeface="Calibri" panose="020F0502020204030204" pitchFamily="34" charset="0"/>
              </a:rPr>
              <a:t>Energy Conversion and Management</a:t>
            </a:r>
            <a:r>
              <a:rPr lang="en-US" sz="800">
                <a:solidFill>
                  <a:schemeClr val="tx1"/>
                </a:solidFill>
                <a:effectLst/>
                <a:latin typeface="Times New Roman" panose="02020603050405020304" pitchFamily="18" charset="0"/>
                <a:ea typeface="Calibri" panose="020F0502020204030204" pitchFamily="34" charset="0"/>
              </a:rPr>
              <a:t>, </a:t>
            </a:r>
            <a:r>
              <a:rPr lang="en-US" sz="800" i="1">
                <a:solidFill>
                  <a:schemeClr val="tx1"/>
                </a:solidFill>
                <a:effectLst/>
                <a:latin typeface="Times New Roman" panose="02020603050405020304" pitchFamily="18" charset="0"/>
                <a:ea typeface="Calibri" panose="020F0502020204030204" pitchFamily="34" charset="0"/>
              </a:rPr>
              <a:t>50</a:t>
            </a:r>
            <a:r>
              <a:rPr lang="en-US" sz="800">
                <a:solidFill>
                  <a:schemeClr val="tx1"/>
                </a:solidFill>
                <a:effectLst/>
                <a:latin typeface="Times New Roman" panose="02020603050405020304" pitchFamily="18" charset="0"/>
                <a:ea typeface="Calibri" panose="020F0502020204030204" pitchFamily="34" charset="0"/>
              </a:rPr>
              <a:t>(5), 1172–1179. </a:t>
            </a:r>
            <a:r>
              <a:rPr lang="en-US" sz="800">
                <a:solidFill>
                  <a:schemeClr val="tx1"/>
                </a:solidFill>
                <a:effectLst/>
                <a:latin typeface="Times New Roman" panose="02020603050405020304" pitchFamily="18" charset="0"/>
                <a:ea typeface="Calibri" panose="020F0502020204030204" pitchFamily="34" charset="0"/>
                <a:hlinkClick r:id="rId4">
                  <a:extLst>
                    <a:ext uri="{A12FA001-AC4F-418D-AE19-62706E023703}">
                      <ahyp:hlinkClr xmlns:ahyp="http://schemas.microsoft.com/office/drawing/2018/hyperlinkcolor" val="tx"/>
                    </a:ext>
                  </a:extLst>
                </a:hlinkClick>
              </a:rPr>
              <a:t>https://doi.org/10.1016/j.enconman.2009.01.032</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AutoNum type="arabicPeriod"/>
            </a:pPr>
            <a:r>
              <a:rPr lang="en-US" sz="800">
                <a:solidFill>
                  <a:schemeClr val="tx1"/>
                </a:solidFill>
                <a:effectLst/>
                <a:latin typeface="Times New Roman" panose="02020603050405020304" pitchFamily="18" charset="0"/>
                <a:ea typeface="Calibri" panose="020F0502020204030204" pitchFamily="34" charset="0"/>
              </a:rPr>
              <a:t>Luo, X., Wang, J., </a:t>
            </a:r>
            <a:r>
              <a:rPr lang="en-US" sz="800" err="1">
                <a:solidFill>
                  <a:schemeClr val="tx1"/>
                </a:solidFill>
                <a:effectLst/>
                <a:latin typeface="Times New Roman" panose="02020603050405020304" pitchFamily="18" charset="0"/>
                <a:ea typeface="Calibri" panose="020F0502020204030204" pitchFamily="34" charset="0"/>
              </a:rPr>
              <a:t>Dooner</a:t>
            </a:r>
            <a:r>
              <a:rPr lang="en-US" sz="800">
                <a:solidFill>
                  <a:schemeClr val="tx1"/>
                </a:solidFill>
                <a:effectLst/>
                <a:latin typeface="Times New Roman" panose="02020603050405020304" pitchFamily="18" charset="0"/>
                <a:ea typeface="Calibri" panose="020F0502020204030204" pitchFamily="34" charset="0"/>
              </a:rPr>
              <a:t>, M., Clarke, J., &amp; </a:t>
            </a:r>
            <a:r>
              <a:rPr lang="en-US" sz="800" err="1">
                <a:solidFill>
                  <a:schemeClr val="tx1"/>
                </a:solidFill>
                <a:effectLst/>
                <a:latin typeface="Times New Roman" panose="02020603050405020304" pitchFamily="18" charset="0"/>
                <a:ea typeface="Calibri" panose="020F0502020204030204" pitchFamily="34" charset="0"/>
              </a:rPr>
              <a:t>Krupke</a:t>
            </a:r>
            <a:r>
              <a:rPr lang="en-US" sz="800">
                <a:solidFill>
                  <a:schemeClr val="tx1"/>
                </a:solidFill>
                <a:effectLst/>
                <a:latin typeface="Times New Roman" panose="02020603050405020304" pitchFamily="18" charset="0"/>
                <a:ea typeface="Calibri" panose="020F0502020204030204" pitchFamily="34" charset="0"/>
              </a:rPr>
              <a:t>, C. (2014). Overview of current development in compressed air energy storage technology. </a:t>
            </a:r>
            <a:r>
              <a:rPr lang="en-US" sz="800" i="1">
                <a:solidFill>
                  <a:schemeClr val="tx1"/>
                </a:solidFill>
                <a:effectLst/>
                <a:latin typeface="Times New Roman" panose="02020603050405020304" pitchFamily="18" charset="0"/>
                <a:ea typeface="Calibri" panose="020F0502020204030204" pitchFamily="34" charset="0"/>
              </a:rPr>
              <a:t>Energy Procedia</a:t>
            </a:r>
            <a:r>
              <a:rPr lang="en-US" sz="800">
                <a:solidFill>
                  <a:schemeClr val="tx1"/>
                </a:solidFill>
                <a:effectLst/>
                <a:latin typeface="Times New Roman" panose="02020603050405020304" pitchFamily="18" charset="0"/>
                <a:ea typeface="Calibri" panose="020F0502020204030204" pitchFamily="34" charset="0"/>
              </a:rPr>
              <a:t>, </a:t>
            </a:r>
            <a:r>
              <a:rPr lang="en-US" sz="800" i="1">
                <a:solidFill>
                  <a:schemeClr val="tx1"/>
                </a:solidFill>
                <a:effectLst/>
                <a:latin typeface="Times New Roman" panose="02020603050405020304" pitchFamily="18" charset="0"/>
                <a:ea typeface="Calibri" panose="020F0502020204030204" pitchFamily="34" charset="0"/>
              </a:rPr>
              <a:t>62</a:t>
            </a:r>
            <a:r>
              <a:rPr lang="en-US" sz="800">
                <a:solidFill>
                  <a:schemeClr val="tx1"/>
                </a:solidFill>
                <a:effectLst/>
                <a:latin typeface="Times New Roman" panose="02020603050405020304" pitchFamily="18" charset="0"/>
                <a:ea typeface="Calibri" panose="020F0502020204030204" pitchFamily="34" charset="0"/>
              </a:rPr>
              <a:t>, 603–611. </a:t>
            </a:r>
            <a:r>
              <a:rPr lang="en-US" sz="800" u="sng">
                <a:solidFill>
                  <a:schemeClr val="tx1"/>
                </a:solidFill>
                <a:effectLst/>
                <a:latin typeface="Times New Roman" panose="02020603050405020304" pitchFamily="18" charset="0"/>
                <a:ea typeface="Calibri" panose="020F0502020204030204" pitchFamily="34" charset="0"/>
                <a:hlinkClick r:id="rId5">
                  <a:extLst>
                    <a:ext uri="{A12FA001-AC4F-418D-AE19-62706E023703}">
                      <ahyp:hlinkClr xmlns:ahyp="http://schemas.microsoft.com/office/drawing/2018/hyperlinkcolor" val="tx"/>
                    </a:ext>
                  </a:extLst>
                </a:hlinkClick>
              </a:rPr>
              <a:t>https://doi.org/10.1016/j.egypro.2014.12.423</a:t>
            </a:r>
            <a:endParaRPr lang="en-US" sz="800" u="sng">
              <a:solidFill>
                <a:schemeClr val="tx1"/>
              </a:solidFill>
              <a:ea typeface="Calibri" panose="020F0502020204030204" pitchFamily="34" charset="0"/>
            </a:endParaRPr>
          </a:p>
          <a:p>
            <a:pPr>
              <a:buClrTx/>
              <a:buSzPct val="100000"/>
              <a:buAutoNum type="arabicPeriod"/>
            </a:pPr>
            <a:r>
              <a:rPr lang="en-US" sz="800" err="1">
                <a:solidFill>
                  <a:schemeClr val="tx1"/>
                </a:solidFill>
                <a:effectLst/>
                <a:latin typeface="Times New Roman" panose="02020603050405020304" pitchFamily="18" charset="0"/>
                <a:ea typeface="Calibri" panose="020F0502020204030204" pitchFamily="34" charset="0"/>
              </a:rPr>
              <a:t>Budt</a:t>
            </a:r>
            <a:r>
              <a:rPr lang="en-US" sz="800">
                <a:solidFill>
                  <a:schemeClr val="tx1"/>
                </a:solidFill>
                <a:effectLst/>
                <a:latin typeface="Times New Roman" panose="02020603050405020304" pitchFamily="18" charset="0"/>
                <a:ea typeface="Calibri" panose="020F0502020204030204" pitchFamily="34" charset="0"/>
              </a:rPr>
              <a:t>, M., Wolf, D., Span, R., &amp; Yan, J. (2016). A review on compressed air energy storage: Basic principles, past milestones and recent developments. </a:t>
            </a:r>
            <a:r>
              <a:rPr lang="en-US" sz="800" i="1">
                <a:solidFill>
                  <a:schemeClr val="tx1"/>
                </a:solidFill>
                <a:effectLst/>
                <a:latin typeface="Times New Roman" panose="02020603050405020304" pitchFamily="18" charset="0"/>
                <a:ea typeface="Calibri" panose="020F0502020204030204" pitchFamily="34" charset="0"/>
              </a:rPr>
              <a:t>Applied Energy</a:t>
            </a:r>
            <a:r>
              <a:rPr lang="en-US" sz="800">
                <a:solidFill>
                  <a:schemeClr val="tx1"/>
                </a:solidFill>
                <a:effectLst/>
                <a:latin typeface="Times New Roman" panose="02020603050405020304" pitchFamily="18" charset="0"/>
                <a:ea typeface="Calibri" panose="020F0502020204030204" pitchFamily="34" charset="0"/>
              </a:rPr>
              <a:t>, </a:t>
            </a:r>
            <a:r>
              <a:rPr lang="en-US" sz="800" i="1">
                <a:solidFill>
                  <a:schemeClr val="tx1"/>
                </a:solidFill>
                <a:effectLst/>
                <a:latin typeface="Times New Roman" panose="02020603050405020304" pitchFamily="18" charset="0"/>
                <a:ea typeface="Calibri" panose="020F0502020204030204" pitchFamily="34" charset="0"/>
              </a:rPr>
              <a:t>170</a:t>
            </a:r>
            <a:r>
              <a:rPr lang="en-US" sz="800">
                <a:solidFill>
                  <a:schemeClr val="tx1"/>
                </a:solidFill>
                <a:effectLst/>
                <a:latin typeface="Times New Roman" panose="02020603050405020304" pitchFamily="18" charset="0"/>
                <a:ea typeface="Calibri" panose="020F0502020204030204" pitchFamily="34" charset="0"/>
              </a:rPr>
              <a:t>, 250–268. </a:t>
            </a:r>
            <a:r>
              <a:rPr lang="en-US" sz="800">
                <a:solidFill>
                  <a:schemeClr val="tx1"/>
                </a:solidFill>
                <a:effectLst/>
                <a:latin typeface="Times New Roman" panose="02020603050405020304" pitchFamily="18" charset="0"/>
                <a:ea typeface="Calibri" panose="020F0502020204030204" pitchFamily="34" charset="0"/>
                <a:hlinkClick r:id="rId6">
                  <a:extLst>
                    <a:ext uri="{A12FA001-AC4F-418D-AE19-62706E023703}">
                      <ahyp:hlinkClr xmlns:ahyp="http://schemas.microsoft.com/office/drawing/2018/hyperlinkcolor" val="tx"/>
                    </a:ext>
                  </a:extLst>
                </a:hlinkClick>
              </a:rPr>
              <a:t>https://doi.org/10.1016/j.apenergy.2016.02.108</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AutoNum type="arabicPeriod"/>
            </a:pPr>
            <a:r>
              <a:rPr lang="en-US" sz="800">
                <a:solidFill>
                  <a:schemeClr val="tx1"/>
                </a:solidFill>
                <a:effectLst/>
                <a:latin typeface="Times New Roman" panose="02020603050405020304" pitchFamily="18" charset="0"/>
                <a:ea typeface="Calibri" panose="020F0502020204030204" pitchFamily="34" charset="0"/>
              </a:rPr>
              <a:t>He, W., &amp; Wang, J. (2018). Optimal selection of air expansion machine in Compressed Air Energy Storage: A review. </a:t>
            </a:r>
            <a:r>
              <a:rPr lang="en-US" sz="800" i="1">
                <a:solidFill>
                  <a:schemeClr val="tx1"/>
                </a:solidFill>
                <a:effectLst/>
                <a:latin typeface="Times New Roman" panose="02020603050405020304" pitchFamily="18" charset="0"/>
                <a:ea typeface="Calibri" panose="020F0502020204030204" pitchFamily="34" charset="0"/>
              </a:rPr>
              <a:t>Renewable and Sustainable Energy Reviews</a:t>
            </a:r>
            <a:r>
              <a:rPr lang="en-US" sz="800">
                <a:solidFill>
                  <a:schemeClr val="tx1"/>
                </a:solidFill>
                <a:effectLst/>
                <a:latin typeface="Times New Roman" panose="02020603050405020304" pitchFamily="18" charset="0"/>
                <a:ea typeface="Calibri" panose="020F0502020204030204" pitchFamily="34" charset="0"/>
              </a:rPr>
              <a:t>, </a:t>
            </a:r>
            <a:r>
              <a:rPr lang="en-US" sz="800" i="1">
                <a:solidFill>
                  <a:schemeClr val="tx1"/>
                </a:solidFill>
                <a:effectLst/>
                <a:latin typeface="Times New Roman" panose="02020603050405020304" pitchFamily="18" charset="0"/>
                <a:ea typeface="Calibri" panose="020F0502020204030204" pitchFamily="34" charset="0"/>
              </a:rPr>
              <a:t>87</a:t>
            </a:r>
            <a:r>
              <a:rPr lang="en-US" sz="800">
                <a:solidFill>
                  <a:schemeClr val="tx1"/>
                </a:solidFill>
                <a:effectLst/>
                <a:latin typeface="Times New Roman" panose="02020603050405020304" pitchFamily="18" charset="0"/>
                <a:ea typeface="Calibri" panose="020F0502020204030204" pitchFamily="34" charset="0"/>
              </a:rPr>
              <a:t>, 77–95. </a:t>
            </a:r>
            <a:r>
              <a:rPr lang="en-US" sz="800">
                <a:solidFill>
                  <a:schemeClr val="tx1"/>
                </a:solidFill>
                <a:effectLst/>
                <a:latin typeface="Times New Roman" panose="02020603050405020304" pitchFamily="18" charset="0"/>
                <a:ea typeface="Calibri" panose="020F0502020204030204" pitchFamily="34" charset="0"/>
                <a:hlinkClick r:id="rId7">
                  <a:extLst>
                    <a:ext uri="{A12FA001-AC4F-418D-AE19-62706E023703}">
                      <ahyp:hlinkClr xmlns:ahyp="http://schemas.microsoft.com/office/drawing/2018/hyperlinkcolor" val="tx"/>
                    </a:ext>
                  </a:extLst>
                </a:hlinkClick>
              </a:rPr>
              <a:t>https://doi.org/10.1016/j.rser.2018.01.013</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AutoNum type="arabicPeriod"/>
            </a:pPr>
            <a:r>
              <a:rPr lang="en-US" sz="800" err="1">
                <a:solidFill>
                  <a:schemeClr val="tx1"/>
                </a:solidFill>
                <a:effectLst/>
                <a:latin typeface="Times New Roman" panose="02020603050405020304" pitchFamily="18" charset="0"/>
                <a:ea typeface="Calibri" panose="020F0502020204030204" pitchFamily="34" charset="0"/>
              </a:rPr>
              <a:t>Heidari</a:t>
            </a:r>
            <a:r>
              <a:rPr lang="en-US" sz="800">
                <a:solidFill>
                  <a:schemeClr val="tx1"/>
                </a:solidFill>
                <a:effectLst/>
                <a:latin typeface="Times New Roman" panose="02020603050405020304" pitchFamily="18" charset="0"/>
                <a:ea typeface="Calibri" panose="020F0502020204030204" pitchFamily="34" charset="0"/>
              </a:rPr>
              <a:t>, M., Mortazavi, M., &amp; </a:t>
            </a:r>
            <a:r>
              <a:rPr lang="en-US" sz="800" err="1">
                <a:solidFill>
                  <a:schemeClr val="tx1"/>
                </a:solidFill>
                <a:effectLst/>
                <a:latin typeface="Times New Roman" panose="02020603050405020304" pitchFamily="18" charset="0"/>
                <a:ea typeface="Calibri" panose="020F0502020204030204" pitchFamily="34" charset="0"/>
              </a:rPr>
              <a:t>Rufer</a:t>
            </a:r>
            <a:r>
              <a:rPr lang="en-US" sz="800">
                <a:solidFill>
                  <a:schemeClr val="tx1"/>
                </a:solidFill>
                <a:effectLst/>
                <a:latin typeface="Times New Roman" panose="02020603050405020304" pitchFamily="18" charset="0"/>
                <a:ea typeface="Calibri" panose="020F0502020204030204" pitchFamily="34" charset="0"/>
              </a:rPr>
              <a:t>, A. (2017). Design, modeling and experimental validation of a novel finned reciprocating compressor for Isothermal Compressed Air Energy Storage applications. </a:t>
            </a:r>
            <a:r>
              <a:rPr lang="en-US" sz="800" i="1">
                <a:solidFill>
                  <a:schemeClr val="tx1"/>
                </a:solidFill>
                <a:effectLst/>
                <a:latin typeface="Times New Roman" panose="02020603050405020304" pitchFamily="18" charset="0"/>
                <a:ea typeface="Calibri" panose="020F0502020204030204" pitchFamily="34" charset="0"/>
              </a:rPr>
              <a:t>Energy</a:t>
            </a:r>
            <a:r>
              <a:rPr lang="en-US" sz="800">
                <a:solidFill>
                  <a:schemeClr val="tx1"/>
                </a:solidFill>
                <a:effectLst/>
                <a:latin typeface="Times New Roman" panose="02020603050405020304" pitchFamily="18" charset="0"/>
                <a:ea typeface="Calibri" panose="020F0502020204030204" pitchFamily="34" charset="0"/>
              </a:rPr>
              <a:t>, </a:t>
            </a:r>
            <a:r>
              <a:rPr lang="en-US" sz="800" i="1">
                <a:solidFill>
                  <a:schemeClr val="tx1"/>
                </a:solidFill>
                <a:effectLst/>
                <a:latin typeface="Times New Roman" panose="02020603050405020304" pitchFamily="18" charset="0"/>
                <a:ea typeface="Calibri" panose="020F0502020204030204" pitchFamily="34" charset="0"/>
              </a:rPr>
              <a:t>140</a:t>
            </a:r>
            <a:r>
              <a:rPr lang="en-US" sz="800">
                <a:solidFill>
                  <a:schemeClr val="tx1"/>
                </a:solidFill>
                <a:effectLst/>
                <a:latin typeface="Times New Roman" panose="02020603050405020304" pitchFamily="18" charset="0"/>
                <a:ea typeface="Calibri" panose="020F0502020204030204" pitchFamily="34" charset="0"/>
              </a:rPr>
              <a:t>, 1252–1266. </a:t>
            </a:r>
            <a:r>
              <a:rPr lang="en-US" sz="800">
                <a:solidFill>
                  <a:schemeClr val="tx1"/>
                </a:solidFill>
                <a:effectLst/>
                <a:latin typeface="Times New Roman" panose="02020603050405020304" pitchFamily="18" charset="0"/>
                <a:ea typeface="Calibri" panose="020F0502020204030204" pitchFamily="34" charset="0"/>
                <a:hlinkClick r:id="rId8">
                  <a:extLst>
                    <a:ext uri="{A12FA001-AC4F-418D-AE19-62706E023703}">
                      <ahyp:hlinkClr xmlns:ahyp="http://schemas.microsoft.com/office/drawing/2018/hyperlinkcolor" val="tx"/>
                    </a:ext>
                  </a:extLst>
                </a:hlinkClick>
              </a:rPr>
              <a:t>https://doi.org/10.1016/j.energy.2017.09.03</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Font typeface="Arial"/>
              <a:buAutoNum type="arabicPeriod"/>
            </a:pPr>
            <a:r>
              <a:rPr lang="en-US" sz="800" i="1" err="1">
                <a:solidFill>
                  <a:schemeClr val="tx1"/>
                </a:solidFill>
                <a:effectLst/>
                <a:latin typeface="Times New Roman" panose="02020603050405020304" pitchFamily="18" charset="0"/>
                <a:ea typeface="Calibri" panose="020F0502020204030204" pitchFamily="34" charset="0"/>
              </a:rPr>
              <a:t>Huntorf</a:t>
            </a:r>
            <a:r>
              <a:rPr lang="en-US" sz="800" i="1">
                <a:solidFill>
                  <a:schemeClr val="tx1"/>
                </a:solidFill>
                <a:effectLst/>
                <a:latin typeface="Times New Roman" panose="02020603050405020304" pitchFamily="18" charset="0"/>
                <a:ea typeface="Calibri" panose="020F0502020204030204" pitchFamily="34" charset="0"/>
              </a:rPr>
              <a:t> more than 20 years—Club des </a:t>
            </a:r>
            <a:r>
              <a:rPr lang="en-US" sz="800" i="1" err="1">
                <a:solidFill>
                  <a:schemeClr val="tx1"/>
                </a:solidFill>
                <a:effectLst/>
                <a:latin typeface="Times New Roman" panose="02020603050405020304" pitchFamily="18" charset="0"/>
                <a:ea typeface="Calibri" panose="020F0502020204030204" pitchFamily="34" charset="0"/>
              </a:rPr>
              <a:t>argonautes</a:t>
            </a:r>
            <a:r>
              <a:rPr lang="en-US" sz="800" i="1">
                <a:solidFill>
                  <a:schemeClr val="tx1"/>
                </a:solidFill>
                <a:effectLst/>
                <a:latin typeface="Times New Roman" panose="02020603050405020304" pitchFamily="18" charset="0"/>
                <a:ea typeface="Calibri" panose="020F0502020204030204" pitchFamily="34" charset="0"/>
              </a:rPr>
              <a:t> | e-</a:t>
            </a:r>
            <a:r>
              <a:rPr lang="en-US" sz="800" i="1" err="1">
                <a:solidFill>
                  <a:schemeClr val="tx1"/>
                </a:solidFill>
                <a:effectLst/>
                <a:latin typeface="Times New Roman" panose="02020603050405020304" pitchFamily="18" charset="0"/>
                <a:ea typeface="Calibri" panose="020F0502020204030204" pitchFamily="34" charset="0"/>
              </a:rPr>
              <a:t>nautia</a:t>
            </a:r>
            <a:r>
              <a:rPr lang="en-US" sz="800">
                <a:solidFill>
                  <a:schemeClr val="tx1"/>
                </a:solidFill>
                <a:effectLst/>
                <a:latin typeface="Times New Roman" panose="02020603050405020304" pitchFamily="18" charset="0"/>
                <a:ea typeface="Calibri" panose="020F0502020204030204" pitchFamily="34" charset="0"/>
              </a:rPr>
              <a:t>. (n.d.). Retrieved November 6, 2022, from </a:t>
            </a:r>
            <a:r>
              <a:rPr lang="en-US" sz="800" u="sng">
                <a:solidFill>
                  <a:schemeClr val="tx1"/>
                </a:solidFill>
                <a:effectLst/>
                <a:latin typeface="Times New Roman" panose="02020603050405020304" pitchFamily="18" charset="0"/>
                <a:ea typeface="Calibri" panose="020F0502020204030204" pitchFamily="34" charset="0"/>
                <a:hlinkClick r:id="rId9">
                  <a:extLst>
                    <a:ext uri="{A12FA001-AC4F-418D-AE19-62706E023703}">
                      <ahyp:hlinkClr xmlns:ahyp="http://schemas.microsoft.com/office/drawing/2018/hyperlinkcolor" val="tx"/>
                    </a:ext>
                  </a:extLst>
                </a:hlinkClick>
              </a:rPr>
              <a:t>https://e-nautia.com/clubargon/disk?p=8631946</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Font typeface="Arial"/>
              <a:buAutoNum type="arabicPeriod"/>
            </a:pPr>
            <a:r>
              <a:rPr lang="en-US" sz="800">
                <a:solidFill>
                  <a:schemeClr val="tx1"/>
                </a:solidFill>
                <a:effectLst/>
                <a:latin typeface="Times New Roman" panose="02020603050405020304" pitchFamily="18" charset="0"/>
                <a:ea typeface="Calibri" panose="020F0502020204030204" pitchFamily="34" charset="0"/>
              </a:rPr>
              <a:t>Foley, A., &amp; Díaz </a:t>
            </a:r>
            <a:r>
              <a:rPr lang="en-US" sz="800" err="1">
                <a:solidFill>
                  <a:schemeClr val="tx1"/>
                </a:solidFill>
                <a:effectLst/>
                <a:latin typeface="Times New Roman" panose="02020603050405020304" pitchFamily="18" charset="0"/>
                <a:ea typeface="Calibri" panose="020F0502020204030204" pitchFamily="34" charset="0"/>
              </a:rPr>
              <a:t>Lobera</a:t>
            </a:r>
            <a:r>
              <a:rPr lang="en-US" sz="800">
                <a:solidFill>
                  <a:schemeClr val="tx1"/>
                </a:solidFill>
                <a:effectLst/>
                <a:latin typeface="Times New Roman" panose="02020603050405020304" pitchFamily="18" charset="0"/>
                <a:ea typeface="Calibri" panose="020F0502020204030204" pitchFamily="34" charset="0"/>
              </a:rPr>
              <a:t>, I. (2013). Impacts of compressed air energy storage plant on an electricity market with a large renewable energy portfolio. </a:t>
            </a:r>
            <a:r>
              <a:rPr lang="en-US" sz="800" i="1">
                <a:solidFill>
                  <a:schemeClr val="tx1"/>
                </a:solidFill>
                <a:effectLst/>
                <a:latin typeface="Times New Roman" panose="02020603050405020304" pitchFamily="18" charset="0"/>
                <a:ea typeface="Calibri" panose="020F0502020204030204" pitchFamily="34" charset="0"/>
              </a:rPr>
              <a:t>Energy</a:t>
            </a:r>
            <a:r>
              <a:rPr lang="en-US" sz="800">
                <a:solidFill>
                  <a:schemeClr val="tx1"/>
                </a:solidFill>
                <a:effectLst/>
                <a:latin typeface="Times New Roman" panose="02020603050405020304" pitchFamily="18" charset="0"/>
                <a:ea typeface="Calibri" panose="020F0502020204030204" pitchFamily="34" charset="0"/>
              </a:rPr>
              <a:t>, </a:t>
            </a:r>
            <a:r>
              <a:rPr lang="en-US" sz="800" i="1">
                <a:solidFill>
                  <a:schemeClr val="tx1"/>
                </a:solidFill>
                <a:effectLst/>
                <a:latin typeface="Times New Roman" panose="02020603050405020304" pitchFamily="18" charset="0"/>
                <a:ea typeface="Calibri" panose="020F0502020204030204" pitchFamily="34" charset="0"/>
              </a:rPr>
              <a:t>57</a:t>
            </a:r>
            <a:r>
              <a:rPr lang="en-US" sz="800">
                <a:solidFill>
                  <a:schemeClr val="tx1"/>
                </a:solidFill>
                <a:effectLst/>
                <a:latin typeface="Times New Roman" panose="02020603050405020304" pitchFamily="18" charset="0"/>
                <a:ea typeface="Calibri" panose="020F0502020204030204" pitchFamily="34" charset="0"/>
              </a:rPr>
              <a:t>, 85–94. </a:t>
            </a:r>
            <a:r>
              <a:rPr lang="en-US" sz="800" u="sng">
                <a:solidFill>
                  <a:schemeClr val="tx1"/>
                </a:solidFill>
                <a:effectLst/>
                <a:latin typeface="Times New Roman" panose="02020603050405020304" pitchFamily="18" charset="0"/>
                <a:ea typeface="Calibri" panose="020F0502020204030204" pitchFamily="34" charset="0"/>
                <a:hlinkClick r:id="rId10">
                  <a:extLst>
                    <a:ext uri="{A12FA001-AC4F-418D-AE19-62706E023703}">
                      <ahyp:hlinkClr xmlns:ahyp="http://schemas.microsoft.com/office/drawing/2018/hyperlinkcolor" val="tx"/>
                    </a:ext>
                  </a:extLst>
                </a:hlinkClick>
              </a:rPr>
              <a:t>https://doi.org/10.1016/j.energy.2013.04.031</a:t>
            </a:r>
            <a:endParaRPr lang="en-US" sz="800" u="sng">
              <a:solidFill>
                <a:schemeClr val="tx1"/>
              </a:solidFill>
              <a:effectLst/>
              <a:latin typeface="Times New Roman" panose="02020603050405020304" pitchFamily="18" charset="0"/>
              <a:ea typeface="Calibri" panose="020F0502020204030204" pitchFamily="34" charset="0"/>
            </a:endParaRPr>
          </a:p>
          <a:p>
            <a:pPr>
              <a:buClrTx/>
              <a:buSzPct val="100000"/>
              <a:buFont typeface="Arial"/>
              <a:buAutoNum type="arabicPeriod"/>
            </a:pPr>
            <a:r>
              <a:rPr lang="en-US" sz="800" err="1">
                <a:solidFill>
                  <a:schemeClr val="tx1"/>
                </a:solidFill>
                <a:effectLst/>
                <a:latin typeface="Times New Roman" panose="02020603050405020304" pitchFamily="18" charset="0"/>
                <a:ea typeface="Calibri" panose="020F0502020204030204" pitchFamily="34" charset="0"/>
              </a:rPr>
              <a:t>Lemofouet-Gatsi</a:t>
            </a:r>
            <a:r>
              <a:rPr lang="en-US" sz="800">
                <a:solidFill>
                  <a:schemeClr val="tx1"/>
                </a:solidFill>
                <a:effectLst/>
                <a:latin typeface="Times New Roman" panose="02020603050405020304" pitchFamily="18" charset="0"/>
                <a:ea typeface="Calibri" panose="020F0502020204030204" pitchFamily="34" charset="0"/>
              </a:rPr>
              <a:t>, S. (2006). </a:t>
            </a:r>
            <a:r>
              <a:rPr lang="en-US" sz="800" i="1">
                <a:solidFill>
                  <a:schemeClr val="tx1"/>
                </a:solidFill>
                <a:effectLst/>
                <a:latin typeface="Times New Roman" panose="02020603050405020304" pitchFamily="18" charset="0"/>
                <a:ea typeface="Calibri" panose="020F0502020204030204" pitchFamily="34" charset="0"/>
              </a:rPr>
              <a:t>Investigation and </a:t>
            </a:r>
            <a:r>
              <a:rPr lang="en-US" sz="800" i="1" err="1">
                <a:solidFill>
                  <a:schemeClr val="tx1"/>
                </a:solidFill>
                <a:effectLst/>
                <a:latin typeface="Times New Roman" panose="02020603050405020304" pitchFamily="18" charset="0"/>
                <a:ea typeface="Calibri" panose="020F0502020204030204" pitchFamily="34" charset="0"/>
              </a:rPr>
              <a:t>optimisation</a:t>
            </a:r>
            <a:r>
              <a:rPr lang="en-US" sz="800" i="1">
                <a:solidFill>
                  <a:schemeClr val="tx1"/>
                </a:solidFill>
                <a:effectLst/>
                <a:latin typeface="Times New Roman" panose="02020603050405020304" pitchFamily="18" charset="0"/>
                <a:ea typeface="Calibri" panose="020F0502020204030204" pitchFamily="34" charset="0"/>
              </a:rPr>
              <a:t> of hybrid electricity storage systems based on compressed air and supercapacitors</a:t>
            </a:r>
            <a:r>
              <a:rPr lang="en-US" sz="800">
                <a:solidFill>
                  <a:schemeClr val="tx1"/>
                </a:solidFill>
                <a:effectLst/>
                <a:latin typeface="Times New Roman" panose="02020603050405020304" pitchFamily="18" charset="0"/>
                <a:ea typeface="Calibri" panose="020F0502020204030204" pitchFamily="34" charset="0"/>
              </a:rPr>
              <a:t>. EPFL.</a:t>
            </a:r>
          </a:p>
          <a:p>
            <a:pPr>
              <a:buClrTx/>
              <a:buSzPct val="100000"/>
              <a:buFont typeface="Arial"/>
              <a:buAutoNum type="arabicPeriod"/>
            </a:pPr>
            <a:r>
              <a:rPr lang="en-US" sz="800">
                <a:solidFill>
                  <a:schemeClr val="tx1"/>
                </a:solidFill>
                <a:effectLst/>
                <a:latin typeface="Times New Roman" panose="02020603050405020304" pitchFamily="18" charset="0"/>
                <a:ea typeface="Calibri" panose="020F0502020204030204" pitchFamily="34" charset="0"/>
              </a:rPr>
              <a:t>Luo, X., &amp; Wang, J. (2013). </a:t>
            </a:r>
            <a:r>
              <a:rPr lang="en-US" sz="800" i="1">
                <a:solidFill>
                  <a:schemeClr val="tx1"/>
                </a:solidFill>
                <a:effectLst/>
                <a:latin typeface="Times New Roman" panose="02020603050405020304" pitchFamily="18" charset="0"/>
                <a:ea typeface="Calibri" panose="020F0502020204030204" pitchFamily="34" charset="0"/>
              </a:rPr>
              <a:t>OVERVIEW OF CURRENT DEVELOPMENT ON COMPRESSED AIR ENERGY STORAGE</a:t>
            </a:r>
            <a:r>
              <a:rPr lang="en-US" sz="800">
                <a:solidFill>
                  <a:schemeClr val="tx1"/>
                </a:solidFill>
                <a:effectLst/>
                <a:latin typeface="Times New Roman" panose="02020603050405020304" pitchFamily="18" charset="0"/>
                <a:ea typeface="Calibri" panose="020F0502020204030204" pitchFamily="34" charset="0"/>
              </a:rPr>
              <a:t>. </a:t>
            </a:r>
            <a:endParaRPr lang="en-US" sz="800">
              <a:solidFill>
                <a:schemeClr val="tx1"/>
              </a:solidFill>
              <a:ea typeface="Calibri" panose="020F0502020204030204" pitchFamily="34" charset="0"/>
            </a:endParaRPr>
          </a:p>
          <a:p>
            <a:pPr>
              <a:buClrTx/>
              <a:buSzPct val="100000"/>
              <a:buFont typeface="Arial"/>
              <a:buAutoNum type="arabicPeriod"/>
            </a:pPr>
            <a:r>
              <a:rPr lang="en-US" sz="800">
                <a:solidFill>
                  <a:schemeClr val="tx1"/>
                </a:solidFill>
                <a:effectLst/>
                <a:latin typeface="Times New Roman" panose="02020603050405020304" pitchFamily="18" charset="0"/>
                <a:ea typeface="Calibri" panose="020F0502020204030204" pitchFamily="34" charset="0"/>
              </a:rPr>
              <a:t>July 09, </a:t>
            </a:r>
            <a:r>
              <a:rPr lang="en-US" sz="800" err="1">
                <a:solidFill>
                  <a:schemeClr val="tx1"/>
                </a:solidFill>
                <a:effectLst/>
                <a:latin typeface="Times New Roman" panose="02020603050405020304" pitchFamily="18" charset="0"/>
                <a:ea typeface="Calibri" panose="020F0502020204030204" pitchFamily="34" charset="0"/>
              </a:rPr>
              <a:t>ohtadmin</a:t>
            </a:r>
            <a:r>
              <a:rPr lang="en-US" sz="800">
                <a:solidFill>
                  <a:schemeClr val="tx1"/>
                </a:solidFill>
                <a:effectLst/>
                <a:latin typeface="Times New Roman" panose="02020603050405020304" pitchFamily="18" charset="0"/>
                <a:ea typeface="Calibri" panose="020F0502020204030204" pitchFamily="34" charset="0"/>
              </a:rPr>
              <a:t> | on &amp; 2019. (2019, July 9). </a:t>
            </a:r>
            <a:r>
              <a:rPr lang="en-US" sz="800" i="1">
                <a:solidFill>
                  <a:schemeClr val="tx1"/>
                </a:solidFill>
                <a:effectLst/>
                <a:latin typeface="Times New Roman" panose="02020603050405020304" pitchFamily="18" charset="0"/>
                <a:ea typeface="Calibri" panose="020F0502020204030204" pitchFamily="34" charset="0"/>
              </a:rPr>
              <a:t>History of salt fields of </a:t>
            </a:r>
            <a:r>
              <a:rPr lang="en-US" sz="800" i="1" err="1">
                <a:solidFill>
                  <a:schemeClr val="tx1"/>
                </a:solidFill>
                <a:effectLst/>
                <a:latin typeface="Times New Roman" panose="02020603050405020304" pitchFamily="18" charset="0"/>
                <a:ea typeface="Calibri" panose="020F0502020204030204" pitchFamily="34" charset="0"/>
              </a:rPr>
              <a:t>cayuga</a:t>
            </a:r>
            <a:r>
              <a:rPr lang="en-US" sz="800" i="1">
                <a:solidFill>
                  <a:schemeClr val="tx1"/>
                </a:solidFill>
                <a:effectLst/>
                <a:latin typeface="Times New Roman" panose="02020603050405020304" pitchFamily="18" charset="0"/>
                <a:ea typeface="Calibri" panose="020F0502020204030204" pitchFamily="34" charset="0"/>
              </a:rPr>
              <a:t> lake watershed—Tompkins weekly</a:t>
            </a:r>
            <a:r>
              <a:rPr lang="en-US" sz="800">
                <a:solidFill>
                  <a:schemeClr val="tx1"/>
                </a:solidFill>
                <a:effectLst/>
                <a:latin typeface="Times New Roman" panose="02020603050405020304" pitchFamily="18" charset="0"/>
                <a:ea typeface="Calibri" panose="020F0502020204030204" pitchFamily="34" charset="0"/>
              </a:rPr>
              <a:t>. Tompkins Weekly -. </a:t>
            </a:r>
            <a:r>
              <a:rPr lang="en-US" sz="800">
                <a:solidFill>
                  <a:schemeClr val="tx1"/>
                </a:solidFill>
                <a:effectLst/>
                <a:latin typeface="Times New Roman" panose="02020603050405020304" pitchFamily="18" charset="0"/>
                <a:ea typeface="Calibri" panose="020F0502020204030204" pitchFamily="34" charset="0"/>
                <a:hlinkClick r:id="rId11">
                  <a:extLst>
                    <a:ext uri="{A12FA001-AC4F-418D-AE19-62706E023703}">
                      <ahyp:hlinkClr xmlns:ahyp="http://schemas.microsoft.com/office/drawing/2018/hyperlinkcolor" val="tx"/>
                    </a:ext>
                  </a:extLst>
                </a:hlinkClick>
              </a:rPr>
              <a:t>https://www.tompkinsweekly.com/articles/history-of-salt-fields-of-cayuga-lake-watershed/</a:t>
            </a:r>
            <a:endParaRPr lang="en-US" sz="800">
              <a:solidFill>
                <a:schemeClr val="tx1"/>
              </a:solidFill>
              <a:ea typeface="Calibri" panose="020F0502020204030204" pitchFamily="34" charset="0"/>
            </a:endParaRPr>
          </a:p>
          <a:p>
            <a:pPr>
              <a:buClrTx/>
              <a:buSzPct val="100000"/>
              <a:buFont typeface="Arial"/>
              <a:buAutoNum type="arabicPeriod"/>
            </a:pPr>
            <a:r>
              <a:rPr lang="en-US" sz="800" i="1">
                <a:solidFill>
                  <a:schemeClr val="tx1"/>
                </a:solidFill>
                <a:effectLst/>
                <a:latin typeface="Times New Roman" panose="02020603050405020304" pitchFamily="18" charset="0"/>
                <a:ea typeface="Calibri" panose="020F0502020204030204" pitchFamily="34" charset="0"/>
              </a:rPr>
              <a:t>Cayuga rock salt mine</a:t>
            </a:r>
            <a:r>
              <a:rPr lang="en-US" sz="800">
                <a:solidFill>
                  <a:schemeClr val="tx1"/>
                </a:solidFill>
                <a:effectLst/>
                <a:latin typeface="Times New Roman" panose="02020603050405020304" pitchFamily="18" charset="0"/>
                <a:ea typeface="Calibri" panose="020F0502020204030204" pitchFamily="34" charset="0"/>
              </a:rPr>
              <a:t>. (n.d.). Retrieved December 5, 2022, from </a:t>
            </a:r>
            <a:r>
              <a:rPr lang="en-US" sz="800" u="sng">
                <a:solidFill>
                  <a:schemeClr val="tx1"/>
                </a:solidFill>
                <a:effectLst/>
                <a:latin typeface="Times New Roman" panose="02020603050405020304" pitchFamily="18" charset="0"/>
                <a:ea typeface="Calibri" panose="020F0502020204030204" pitchFamily="34" charset="0"/>
                <a:hlinkClick r:id="rId12">
                  <a:extLst>
                    <a:ext uri="{A12FA001-AC4F-418D-AE19-62706E023703}">
                      <ahyp:hlinkClr xmlns:ahyp="http://schemas.microsoft.com/office/drawing/2018/hyperlinkcolor" val="tx"/>
                    </a:ext>
                  </a:extLst>
                </a:hlinkClick>
              </a:rPr>
              <a:t>https://www.americanindustrialmining.com/cayuga-rock-salt-mine</a:t>
            </a:r>
            <a:endParaRPr lang="en-US" sz="800" u="sng">
              <a:solidFill>
                <a:schemeClr val="tx1"/>
              </a:solidFill>
              <a:ea typeface="Calibri" panose="020F0502020204030204" pitchFamily="34" charset="0"/>
            </a:endParaRPr>
          </a:p>
          <a:p>
            <a:pPr>
              <a:buClrTx/>
              <a:buSzPct val="100000"/>
              <a:buFont typeface="Arial"/>
              <a:buAutoNum type="arabicPeriod"/>
            </a:pPr>
            <a:r>
              <a:rPr lang="en-US" sz="800" i="1">
                <a:solidFill>
                  <a:schemeClr val="tx1"/>
                </a:solidFill>
                <a:effectLst/>
                <a:latin typeface="Times New Roman" panose="02020603050405020304" pitchFamily="18" charset="0"/>
                <a:ea typeface="Calibri" panose="020F0502020204030204" pitchFamily="34" charset="0"/>
              </a:rPr>
              <a:t>Map viewer</a:t>
            </a:r>
            <a:r>
              <a:rPr lang="en-US" sz="800">
                <a:solidFill>
                  <a:schemeClr val="tx1"/>
                </a:solidFill>
                <a:effectLst/>
                <a:latin typeface="Times New Roman" panose="02020603050405020304" pitchFamily="18" charset="0"/>
                <a:ea typeface="Calibri" panose="020F0502020204030204" pitchFamily="34" charset="0"/>
              </a:rPr>
              <a:t>. (n.d.). Retrieved December 5, 2022, from </a:t>
            </a:r>
            <a:r>
              <a:rPr lang="en-US" sz="800">
                <a:solidFill>
                  <a:schemeClr val="tx1"/>
                </a:solidFill>
                <a:effectLst/>
                <a:latin typeface="Times New Roman" panose="02020603050405020304" pitchFamily="18" charset="0"/>
                <a:ea typeface="Calibri" panose="020F0502020204030204" pitchFamily="34" charset="0"/>
                <a:hlinkClick r:id="rId13">
                  <a:extLst>
                    <a:ext uri="{A12FA001-AC4F-418D-AE19-62706E023703}">
                      <ahyp:hlinkClr xmlns:ahyp="http://schemas.microsoft.com/office/drawing/2018/hyperlinkcolor" val="tx"/>
                    </a:ext>
                  </a:extLst>
                </a:hlinkClick>
              </a:rPr>
              <a:t>https://www.arcgis.com/apps/mapviewer/index.html?webmap=c2e7ff4ab0424003b9fa5867459effad</a:t>
            </a:r>
            <a:endParaRPr lang="en-US" sz="800">
              <a:solidFill>
                <a:schemeClr val="tx1"/>
              </a:solidFill>
              <a:ea typeface="Calibri" panose="020F0502020204030204" pitchFamily="34" charset="0"/>
            </a:endParaRPr>
          </a:p>
          <a:p>
            <a:pPr>
              <a:buClrTx/>
              <a:buSzPct val="100000"/>
              <a:buFont typeface="Arial"/>
              <a:buAutoNum type="arabicPeriod"/>
            </a:pPr>
            <a:r>
              <a:rPr lang="en-US" sz="800">
                <a:solidFill>
                  <a:schemeClr val="tx1"/>
                </a:solidFill>
                <a:effectLst/>
                <a:latin typeface="Times New Roman" panose="02020603050405020304" pitchFamily="18" charset="0"/>
                <a:ea typeface="Calibri" panose="020F0502020204030204" pitchFamily="34" charset="0"/>
              </a:rPr>
              <a:t>None, N. (2012). </a:t>
            </a:r>
            <a:r>
              <a:rPr lang="en-US" sz="800" i="1">
                <a:solidFill>
                  <a:schemeClr val="tx1"/>
                </a:solidFill>
                <a:effectLst/>
                <a:latin typeface="Times New Roman" panose="02020603050405020304" pitchFamily="18" charset="0"/>
                <a:ea typeface="Calibri" panose="020F0502020204030204" pitchFamily="34" charset="0"/>
              </a:rPr>
              <a:t>Seneca compressed air energy storage (</a:t>
            </a:r>
            <a:r>
              <a:rPr lang="en-US" sz="800" i="1" err="1">
                <a:solidFill>
                  <a:schemeClr val="tx1"/>
                </a:solidFill>
                <a:effectLst/>
                <a:latin typeface="Times New Roman" panose="02020603050405020304" pitchFamily="18" charset="0"/>
                <a:ea typeface="Calibri" panose="020F0502020204030204" pitchFamily="34" charset="0"/>
              </a:rPr>
              <a:t>Caes</a:t>
            </a:r>
            <a:r>
              <a:rPr lang="en-US" sz="800" i="1">
                <a:solidFill>
                  <a:schemeClr val="tx1"/>
                </a:solidFill>
                <a:effectLst/>
                <a:latin typeface="Times New Roman" panose="02020603050405020304" pitchFamily="18" charset="0"/>
                <a:ea typeface="Calibri" panose="020F0502020204030204" pitchFamily="34" charset="0"/>
              </a:rPr>
              <a:t>) project</a:t>
            </a:r>
            <a:r>
              <a:rPr lang="en-US" sz="800">
                <a:solidFill>
                  <a:schemeClr val="tx1"/>
                </a:solidFill>
                <a:effectLst/>
                <a:latin typeface="Times New Roman" panose="02020603050405020304" pitchFamily="18" charset="0"/>
                <a:ea typeface="Calibri" panose="020F0502020204030204" pitchFamily="34" charset="0"/>
              </a:rPr>
              <a:t>. New York State Electric &amp; Gas Corporation, NY (United States). </a:t>
            </a:r>
            <a:r>
              <a:rPr lang="en-US" sz="800">
                <a:solidFill>
                  <a:schemeClr val="tx1"/>
                </a:solidFill>
                <a:effectLst/>
                <a:latin typeface="Times New Roman" panose="02020603050405020304" pitchFamily="18" charset="0"/>
                <a:ea typeface="Calibri" panose="020F0502020204030204" pitchFamily="34" charset="0"/>
                <a:hlinkClick r:id="rId14">
                  <a:extLst>
                    <a:ext uri="{A12FA001-AC4F-418D-AE19-62706E023703}">
                      <ahyp:hlinkClr xmlns:ahyp="http://schemas.microsoft.com/office/drawing/2018/hyperlinkcolor" val="tx"/>
                    </a:ext>
                  </a:extLst>
                </a:hlinkClick>
              </a:rPr>
              <a:t>https://doi.org/10.2172/1088675</a:t>
            </a:r>
            <a:endParaRPr lang="en-US" sz="800">
              <a:solidFill>
                <a:schemeClr val="tx1"/>
              </a:solidFill>
              <a:ea typeface="Calibri" panose="020F0502020204030204" pitchFamily="34" charset="0"/>
            </a:endParaRPr>
          </a:p>
          <a:p>
            <a:pPr>
              <a:buClrTx/>
              <a:buSzPct val="100000"/>
              <a:buFont typeface="Arial"/>
              <a:buAutoNum type="arabicPeriod"/>
            </a:pPr>
            <a:r>
              <a:rPr lang="en-US" sz="800" err="1">
                <a:solidFill>
                  <a:schemeClr val="tx1"/>
                </a:solidFill>
                <a:effectLst/>
                <a:latin typeface="Times New Roman" panose="02020603050405020304" pitchFamily="18" charset="0"/>
                <a:ea typeface="Calibri" panose="020F0502020204030204" pitchFamily="34" charset="0"/>
              </a:rPr>
              <a:t>Fazaeli</a:t>
            </a:r>
            <a:r>
              <a:rPr lang="en-US" sz="800">
                <a:solidFill>
                  <a:schemeClr val="tx1"/>
                </a:solidFill>
                <a:effectLst/>
                <a:latin typeface="Times New Roman" panose="02020603050405020304" pitchFamily="18" charset="0"/>
                <a:ea typeface="Calibri" panose="020F0502020204030204" pitchFamily="34" charset="0"/>
              </a:rPr>
              <a:t>, M. M. (2017). </a:t>
            </a:r>
            <a:r>
              <a:rPr lang="en-US" sz="800" i="1">
                <a:solidFill>
                  <a:schemeClr val="tx1"/>
                </a:solidFill>
                <a:effectLst/>
                <a:latin typeface="Times New Roman" panose="02020603050405020304" pitchFamily="18" charset="0"/>
                <a:ea typeface="Calibri" panose="020F0502020204030204" pitchFamily="34" charset="0"/>
              </a:rPr>
              <a:t>Stability Assessment of Salt Cavern Roof Beam for Compressed Air Energy Storage in South-Western Ontario</a:t>
            </a:r>
            <a:r>
              <a:rPr lang="en-US" sz="800">
                <a:solidFill>
                  <a:schemeClr val="tx1"/>
                </a:solidFill>
                <a:effectLst/>
                <a:latin typeface="Times New Roman" panose="02020603050405020304" pitchFamily="18" charset="0"/>
                <a:ea typeface="Calibri" panose="020F0502020204030204" pitchFamily="34" charset="0"/>
              </a:rPr>
              <a:t>. University of Waterloo. </a:t>
            </a:r>
            <a:r>
              <a:rPr lang="en-US" sz="800" u="sng">
                <a:solidFill>
                  <a:schemeClr val="tx1"/>
                </a:solidFill>
                <a:effectLst/>
                <a:latin typeface="Times New Roman" panose="02020603050405020304" pitchFamily="18" charset="0"/>
                <a:ea typeface="Calibri" panose="020F0502020204030204" pitchFamily="34" charset="0"/>
                <a:hlinkClick r:id="rId15">
                  <a:extLst>
                    <a:ext uri="{A12FA001-AC4F-418D-AE19-62706E023703}">
                      <ahyp:hlinkClr xmlns:ahyp="http://schemas.microsoft.com/office/drawing/2018/hyperlinkcolor" val="tx"/>
                    </a:ext>
                  </a:extLst>
                </a:hlinkClick>
              </a:rPr>
              <a:t>https://uwspace.uwaterloo.ca/bitstream/handle/10012/12586/Fazaeli_Mohammad_Mahdi.pdf?sequence=1&amp;isAllowed=y</a:t>
            </a:r>
            <a:endParaRPr lang="en-US" sz="800" u="sng">
              <a:solidFill>
                <a:schemeClr val="tx1"/>
              </a:solidFill>
              <a:ea typeface="Calibri" panose="020F0502020204030204" pitchFamily="34" charset="0"/>
            </a:endParaRPr>
          </a:p>
          <a:p>
            <a:pPr>
              <a:buClrTx/>
              <a:buSzPct val="100000"/>
              <a:buFont typeface="Arial"/>
              <a:buAutoNum type="arabicPeriod"/>
            </a:pPr>
            <a:r>
              <a:rPr lang="en-US" sz="800" err="1">
                <a:solidFill>
                  <a:schemeClr val="tx1"/>
                </a:solidFill>
                <a:effectLst/>
                <a:latin typeface="Times New Roman" panose="02020603050405020304" pitchFamily="18" charset="0"/>
                <a:ea typeface="Calibri" panose="020F0502020204030204" pitchFamily="34" charset="0"/>
              </a:rPr>
              <a:t>Voegeli</a:t>
            </a:r>
            <a:r>
              <a:rPr lang="en-US" sz="800">
                <a:solidFill>
                  <a:schemeClr val="tx1"/>
                </a:solidFill>
                <a:effectLst/>
                <a:latin typeface="Times New Roman" panose="02020603050405020304" pitchFamily="18" charset="0"/>
                <a:ea typeface="Calibri" panose="020F0502020204030204" pitchFamily="34" charset="0"/>
              </a:rPr>
              <a:t>, Sam. (2021). “Geomechanics of Cavern Storage” Retrieved December 5, 2022.</a:t>
            </a:r>
          </a:p>
          <a:p>
            <a:pPr>
              <a:buClrTx/>
              <a:buSzPct val="100000"/>
              <a:buFont typeface="Arial"/>
              <a:buAutoNum type="arabicPeriod"/>
            </a:pPr>
            <a:r>
              <a:rPr lang="en-US" sz="800" err="1">
                <a:solidFill>
                  <a:schemeClr val="tx1"/>
                </a:solidFill>
                <a:effectLst/>
                <a:latin typeface="Times New Roman" panose="02020603050405020304" pitchFamily="18" charset="0"/>
                <a:ea typeface="Calibri" panose="020F0502020204030204" pitchFamily="34" charset="0"/>
              </a:rPr>
              <a:t>Mantius</a:t>
            </a:r>
            <a:r>
              <a:rPr lang="en-US" sz="800">
                <a:solidFill>
                  <a:schemeClr val="tx1"/>
                </a:solidFill>
                <a:effectLst/>
                <a:latin typeface="Times New Roman" panose="02020603050405020304" pitchFamily="18" charset="0"/>
                <a:ea typeface="Calibri" panose="020F0502020204030204" pitchFamily="34" charset="0"/>
              </a:rPr>
              <a:t>, P. (2021, July 19). As risks of a catastrophic mine flood under </a:t>
            </a:r>
            <a:r>
              <a:rPr lang="en-US" sz="800" err="1">
                <a:solidFill>
                  <a:schemeClr val="tx1"/>
                </a:solidFill>
                <a:effectLst/>
                <a:latin typeface="Times New Roman" panose="02020603050405020304" pitchFamily="18" charset="0"/>
                <a:ea typeface="Calibri" panose="020F0502020204030204" pitchFamily="34" charset="0"/>
              </a:rPr>
              <a:t>cayuga</a:t>
            </a:r>
            <a:r>
              <a:rPr lang="en-US" sz="800">
                <a:solidFill>
                  <a:schemeClr val="tx1"/>
                </a:solidFill>
                <a:effectLst/>
                <a:latin typeface="Times New Roman" panose="02020603050405020304" pitchFamily="18" charset="0"/>
                <a:ea typeface="Calibri" panose="020F0502020204030204" pitchFamily="34" charset="0"/>
              </a:rPr>
              <a:t> lake mount, </a:t>
            </a:r>
            <a:r>
              <a:rPr lang="en-US" sz="800" err="1">
                <a:solidFill>
                  <a:schemeClr val="tx1"/>
                </a:solidFill>
                <a:effectLst/>
                <a:latin typeface="Times New Roman" panose="02020603050405020304" pitchFamily="18" charset="0"/>
                <a:ea typeface="Calibri" panose="020F0502020204030204" pitchFamily="34" charset="0"/>
              </a:rPr>
              <a:t>cuomo’s</a:t>
            </a:r>
            <a:r>
              <a:rPr lang="en-US" sz="800">
                <a:solidFill>
                  <a:schemeClr val="tx1"/>
                </a:solidFill>
                <a:effectLst/>
                <a:latin typeface="Times New Roman" panose="02020603050405020304" pitchFamily="18" charset="0"/>
                <a:ea typeface="Calibri" panose="020F0502020204030204" pitchFamily="34" charset="0"/>
              </a:rPr>
              <a:t> dec guards </a:t>
            </a:r>
            <a:r>
              <a:rPr lang="en-US" sz="800" err="1">
                <a:solidFill>
                  <a:schemeClr val="tx1"/>
                </a:solidFill>
                <a:effectLst/>
                <a:latin typeface="Times New Roman" panose="02020603050405020304" pitchFamily="18" charset="0"/>
                <a:ea typeface="Calibri" panose="020F0502020204030204" pitchFamily="34" charset="0"/>
              </a:rPr>
              <a:t>cargill’s</a:t>
            </a:r>
            <a:r>
              <a:rPr lang="en-US" sz="800">
                <a:solidFill>
                  <a:schemeClr val="tx1"/>
                </a:solidFill>
                <a:effectLst/>
                <a:latin typeface="Times New Roman" panose="02020603050405020304" pitchFamily="18" charset="0"/>
                <a:ea typeface="Calibri" panose="020F0502020204030204" pitchFamily="34" charset="0"/>
              </a:rPr>
              <a:t> secrets. </a:t>
            </a:r>
            <a:r>
              <a:rPr lang="en-US" sz="800" i="1">
                <a:solidFill>
                  <a:schemeClr val="tx1"/>
                </a:solidFill>
                <a:effectLst/>
                <a:latin typeface="Times New Roman" panose="02020603050405020304" pitchFamily="18" charset="0"/>
                <a:ea typeface="Calibri" panose="020F0502020204030204" pitchFamily="34" charset="0"/>
              </a:rPr>
              <a:t>Water Front- Peter </a:t>
            </a:r>
            <a:r>
              <a:rPr lang="en-US" sz="800" i="1" err="1">
                <a:solidFill>
                  <a:schemeClr val="tx1"/>
                </a:solidFill>
                <a:effectLst/>
                <a:latin typeface="Times New Roman" panose="02020603050405020304" pitchFamily="18" charset="0"/>
                <a:ea typeface="Calibri" panose="020F0502020204030204" pitchFamily="34" charset="0"/>
              </a:rPr>
              <a:t>Mantius</a:t>
            </a:r>
            <a:r>
              <a:rPr lang="en-US" sz="800">
                <a:solidFill>
                  <a:schemeClr val="tx1"/>
                </a:solidFill>
                <a:effectLst/>
                <a:latin typeface="Times New Roman" panose="02020603050405020304" pitchFamily="18" charset="0"/>
                <a:ea typeface="Calibri" panose="020F0502020204030204" pitchFamily="34" charset="0"/>
              </a:rPr>
              <a:t>. </a:t>
            </a:r>
            <a:r>
              <a:rPr lang="en-US" sz="800">
                <a:solidFill>
                  <a:schemeClr val="tx1"/>
                </a:solidFill>
                <a:effectLst/>
                <a:latin typeface="Times New Roman" panose="02020603050405020304" pitchFamily="18" charset="0"/>
                <a:ea typeface="Calibri" panose="020F0502020204030204" pitchFamily="34" charset="0"/>
                <a:hlinkClick r:id="rId16">
                  <a:extLst>
                    <a:ext uri="{A12FA001-AC4F-418D-AE19-62706E023703}">
                      <ahyp:hlinkClr xmlns:ahyp="http://schemas.microsoft.com/office/drawing/2018/hyperlinkcolor" val="tx"/>
                    </a:ext>
                  </a:extLst>
                </a:hlinkClick>
              </a:rPr>
              <a:t>https://waterfrontonline.blog/2021/07/19/as-risks-of-a-catastrophic-mine-flood-under-cayuga-lake-mount-cuomos-dec-guards-cargills-secrets/</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Font typeface="Arial"/>
              <a:buAutoNum type="arabicPeriod"/>
            </a:pPr>
            <a:r>
              <a:rPr lang="en-US" sz="800" i="1">
                <a:solidFill>
                  <a:schemeClr val="tx1"/>
                </a:solidFill>
                <a:effectLst/>
                <a:latin typeface="Times New Roman" panose="02020603050405020304" pitchFamily="18" charset="0"/>
                <a:ea typeface="Calibri" panose="020F0502020204030204" pitchFamily="34" charset="0"/>
              </a:rPr>
              <a:t>Businesses oppose gas storage in </a:t>
            </a:r>
            <a:r>
              <a:rPr lang="en-US" sz="800" i="1" err="1">
                <a:solidFill>
                  <a:schemeClr val="tx1"/>
                </a:solidFill>
                <a:effectLst/>
                <a:latin typeface="Times New Roman" panose="02020603050405020304" pitchFamily="18" charset="0"/>
                <a:ea typeface="Calibri" panose="020F0502020204030204" pitchFamily="34" charset="0"/>
              </a:rPr>
              <a:t>seneca</a:t>
            </a:r>
            <a:r>
              <a:rPr lang="en-US" sz="800" i="1">
                <a:solidFill>
                  <a:schemeClr val="tx1"/>
                </a:solidFill>
                <a:effectLst/>
                <a:latin typeface="Times New Roman" panose="02020603050405020304" pitchFamily="18" charset="0"/>
                <a:ea typeface="Calibri" panose="020F0502020204030204" pitchFamily="34" charset="0"/>
              </a:rPr>
              <a:t> lake salt caverns | new </a:t>
            </a:r>
            <a:r>
              <a:rPr lang="en-US" sz="800" i="1" err="1">
                <a:solidFill>
                  <a:schemeClr val="tx1"/>
                </a:solidFill>
                <a:effectLst/>
                <a:latin typeface="Times New Roman" panose="02020603050405020304" pitchFamily="18" charset="0"/>
                <a:ea typeface="Calibri" panose="020F0502020204030204" pitchFamily="34" charset="0"/>
              </a:rPr>
              <a:t>york</a:t>
            </a:r>
            <a:r>
              <a:rPr lang="en-US" sz="800" i="1">
                <a:solidFill>
                  <a:schemeClr val="tx1"/>
                </a:solidFill>
                <a:effectLst/>
                <a:latin typeface="Times New Roman" panose="02020603050405020304" pitchFamily="18" charset="0"/>
                <a:ea typeface="Calibri" panose="020F0502020204030204" pitchFamily="34" charset="0"/>
              </a:rPr>
              <a:t> sustainable business council</a:t>
            </a:r>
            <a:r>
              <a:rPr lang="en-US" sz="800">
                <a:solidFill>
                  <a:schemeClr val="tx1"/>
                </a:solidFill>
                <a:effectLst/>
                <a:latin typeface="Times New Roman" panose="02020603050405020304" pitchFamily="18" charset="0"/>
                <a:ea typeface="Calibri" panose="020F0502020204030204" pitchFamily="34" charset="0"/>
              </a:rPr>
              <a:t>. (n.d.). Retrieved December 5, 2022, from </a:t>
            </a:r>
            <a:r>
              <a:rPr lang="en-US" sz="800">
                <a:solidFill>
                  <a:schemeClr val="tx1"/>
                </a:solidFill>
                <a:effectLst/>
                <a:latin typeface="Times New Roman" panose="02020603050405020304" pitchFamily="18" charset="0"/>
                <a:ea typeface="Calibri" panose="020F0502020204030204" pitchFamily="34" charset="0"/>
                <a:hlinkClick r:id="rId17">
                  <a:extLst>
                    <a:ext uri="{A12FA001-AC4F-418D-AE19-62706E023703}">
                      <ahyp:hlinkClr xmlns:ahyp="http://schemas.microsoft.com/office/drawing/2018/hyperlinkcolor" val="tx"/>
                    </a:ext>
                  </a:extLst>
                </a:hlinkClick>
              </a:rPr>
              <a:t>https://nyssbc.org/businesses-oppose-gas-storage-in-seneca-lake-salt-caverns/</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Font typeface="Arial"/>
              <a:buAutoNum type="arabicPeriod"/>
            </a:pPr>
            <a:r>
              <a:rPr lang="en-US" sz="800" i="1">
                <a:solidFill>
                  <a:schemeClr val="tx1"/>
                </a:solidFill>
                <a:effectLst/>
                <a:latin typeface="Times New Roman" panose="02020603050405020304" pitchFamily="18" charset="0"/>
                <a:ea typeface="Calibri" panose="020F0502020204030204" pitchFamily="34" charset="0"/>
              </a:rPr>
              <a:t>Crestwood’s Seneca Lake propane storage facility rejected by DEC</a:t>
            </a:r>
            <a:r>
              <a:rPr lang="en-US" sz="800">
                <a:solidFill>
                  <a:schemeClr val="tx1"/>
                </a:solidFill>
                <a:effectLst/>
                <a:latin typeface="Times New Roman" panose="02020603050405020304" pitchFamily="18" charset="0"/>
                <a:ea typeface="Calibri" panose="020F0502020204030204" pitchFamily="34" charset="0"/>
              </a:rPr>
              <a:t>. (n.d.). Albany Bureau. Retrieved December 5, 2022, from </a:t>
            </a:r>
            <a:r>
              <a:rPr lang="en-US" sz="800">
                <a:solidFill>
                  <a:schemeClr val="tx1"/>
                </a:solidFill>
                <a:effectLst/>
                <a:latin typeface="Times New Roman" panose="02020603050405020304" pitchFamily="18" charset="0"/>
                <a:ea typeface="Calibri" panose="020F0502020204030204" pitchFamily="34" charset="0"/>
                <a:hlinkClick r:id="rId18">
                  <a:extLst>
                    <a:ext uri="{A12FA001-AC4F-418D-AE19-62706E023703}">
                      <ahyp:hlinkClr xmlns:ahyp="http://schemas.microsoft.com/office/drawing/2018/hyperlinkcolor" val="tx"/>
                    </a:ext>
                  </a:extLst>
                </a:hlinkClick>
              </a:rPr>
              <a:t>https://www.pressconnects.com/story/news/2018/07/12/dec-rejects-plan-crestwood-propane-storage-facility-seneca-lake/779605002/</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Font typeface="Arial"/>
              <a:buAutoNum type="arabicPeriod"/>
            </a:pPr>
            <a:r>
              <a:rPr lang="en-US" sz="800">
                <a:solidFill>
                  <a:schemeClr val="tx1"/>
                </a:solidFill>
                <a:effectLst/>
                <a:latin typeface="Times New Roman" panose="02020603050405020304" pitchFamily="18" charset="0"/>
                <a:ea typeface="Calibri" panose="020F0502020204030204" pitchFamily="34" charset="0"/>
              </a:rPr>
              <a:t>Site, O. (n.d.). </a:t>
            </a:r>
            <a:r>
              <a:rPr lang="en-US" sz="800" i="1">
                <a:solidFill>
                  <a:schemeClr val="tx1"/>
                </a:solidFill>
                <a:effectLst/>
                <a:latin typeface="Times New Roman" panose="02020603050405020304" pitchFamily="18" charset="0"/>
                <a:ea typeface="Calibri" panose="020F0502020204030204" pitchFamily="34" charset="0"/>
              </a:rPr>
              <a:t>About </a:t>
            </a:r>
            <a:r>
              <a:rPr lang="en-US" sz="800" i="1" err="1">
                <a:solidFill>
                  <a:schemeClr val="tx1"/>
                </a:solidFill>
                <a:effectLst/>
                <a:latin typeface="Times New Roman" panose="02020603050405020304" pitchFamily="18" charset="0"/>
                <a:ea typeface="Calibri" panose="020F0502020204030204" pitchFamily="34" charset="0"/>
              </a:rPr>
              <a:t>crestwood</a:t>
            </a:r>
            <a:r>
              <a:rPr lang="en-US" sz="800">
                <a:solidFill>
                  <a:schemeClr val="tx1"/>
                </a:solidFill>
                <a:effectLst/>
                <a:latin typeface="Times New Roman" panose="02020603050405020304" pitchFamily="18" charset="0"/>
                <a:ea typeface="Calibri" panose="020F0502020204030204" pitchFamily="34" charset="0"/>
              </a:rPr>
              <a:t>. We Are Seneca Lake. Retrieved December 5, 2022, from https://www.wearesenecalake.com/about-inergy/</a:t>
            </a:r>
          </a:p>
          <a:p>
            <a:pPr>
              <a:buSzPct val="100000"/>
              <a:buFont typeface="Arial"/>
              <a:buAutoNum type="arabicPeriod"/>
            </a:pPr>
            <a:endParaRPr lang="en-US" sz="900">
              <a:effectLst/>
              <a:latin typeface="Times New Roman" panose="02020603050405020304" pitchFamily="18" charset="0"/>
              <a:ea typeface="Calibri" panose="020F0502020204030204" pitchFamily="34" charset="0"/>
            </a:endParaRPr>
          </a:p>
          <a:p>
            <a:pPr>
              <a:buSzPct val="100000"/>
              <a:buFont typeface="Arial"/>
              <a:buAutoNum type="arabicPeriod"/>
            </a:pPr>
            <a:endParaRPr lang="en-US" sz="900">
              <a:effectLst/>
              <a:latin typeface="Times New Roman" panose="02020603050405020304" pitchFamily="18" charset="0"/>
              <a:ea typeface="Calibri" panose="020F0502020204030204" pitchFamily="34" charset="0"/>
            </a:endParaRPr>
          </a:p>
          <a:p>
            <a:pPr>
              <a:buSzPct val="100000"/>
              <a:buFont typeface="Arial"/>
              <a:buAutoNum type="arabicPeriod"/>
            </a:pPr>
            <a:endParaRPr lang="en-US" sz="800">
              <a:effectLst/>
              <a:latin typeface="Times New Roman" panose="02020603050405020304" pitchFamily="18" charset="0"/>
              <a:ea typeface="Calibri" panose="020F0502020204030204" pitchFamily="34" charset="0"/>
            </a:endParaRPr>
          </a:p>
          <a:p>
            <a:pPr>
              <a:buSzPct val="100000"/>
              <a:buFont typeface="Arial"/>
              <a:buAutoNum type="arabicPeriod"/>
            </a:pPr>
            <a:endParaRPr lang="en-US" sz="1200">
              <a:effectLst/>
              <a:latin typeface="Times New Roman" panose="02020603050405020304" pitchFamily="18" charset="0"/>
              <a:ea typeface="Calibri" panose="020F0502020204030204" pitchFamily="34" charset="0"/>
            </a:endParaRPr>
          </a:p>
          <a:p>
            <a:pPr>
              <a:buSzPct val="100000"/>
              <a:buAutoNum type="arabicPeriod"/>
            </a:pPr>
            <a:endParaRPr lang="en-US" sz="1200">
              <a:effectLst/>
              <a:latin typeface="Times New Roman" panose="02020603050405020304" pitchFamily="18" charset="0"/>
              <a:ea typeface="Calibri" panose="020F0502020204030204" pitchFamily="34" charset="0"/>
            </a:endParaRPr>
          </a:p>
          <a:p>
            <a:pPr>
              <a:buSzPct val="100000"/>
              <a:buAutoNum type="arabicPeriod"/>
            </a:pPr>
            <a:endParaRPr lang="en-US" sz="1200">
              <a:effectLst/>
              <a:latin typeface="Times New Roman" panose="02020603050405020304" pitchFamily="18" charset="0"/>
              <a:ea typeface="Calibri" panose="020F0502020204030204" pitchFamily="34" charset="0"/>
            </a:endParaRPr>
          </a:p>
          <a:p>
            <a:pPr>
              <a:buFont typeface="+mj-lt"/>
              <a:buAutoNum type="arabicPeriod"/>
            </a:pPr>
            <a:endParaRPr lang="en-US" sz="1800">
              <a:effectLst/>
              <a:latin typeface="Times New Roman" panose="02020603050405020304" pitchFamily="18" charset="0"/>
              <a:ea typeface="Calibri" panose="020F0502020204030204" pitchFamily="34" charset="0"/>
            </a:endParaRPr>
          </a:p>
          <a:p>
            <a:endParaRPr lang="en-US"/>
          </a:p>
        </p:txBody>
      </p:sp>
    </p:spTree>
    <p:extLst>
      <p:ext uri="{BB962C8B-B14F-4D97-AF65-F5344CB8AC3E}">
        <p14:creationId xmlns:p14="http://schemas.microsoft.com/office/powerpoint/2010/main" val="27772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Principles and State of CAES Technology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5B95C-37EC-36BD-8FA7-63DF8DB2EFD0}"/>
              </a:ext>
            </a:extLst>
          </p:cNvPr>
          <p:cNvSpPr>
            <a:spLocks noGrp="1"/>
          </p:cNvSpPr>
          <p:nvPr>
            <p:ph type="title"/>
          </p:nvPr>
        </p:nvSpPr>
        <p:spPr>
          <a:xfrm>
            <a:off x="311700" y="1925"/>
            <a:ext cx="8520600" cy="572700"/>
          </a:xfrm>
        </p:spPr>
        <p:txBody>
          <a:bodyPr>
            <a:normAutofit fontScale="90000"/>
          </a:bodyPr>
          <a:lstStyle/>
          <a:p>
            <a:r>
              <a:rPr lang="en-US"/>
              <a:t>References (Cont.)</a:t>
            </a:r>
          </a:p>
        </p:txBody>
      </p:sp>
      <p:sp>
        <p:nvSpPr>
          <p:cNvPr id="3" name="Text Placeholder 2">
            <a:extLst>
              <a:ext uri="{FF2B5EF4-FFF2-40B4-BE49-F238E27FC236}">
                <a16:creationId xmlns:a16="http://schemas.microsoft.com/office/drawing/2014/main" id="{EC6848A1-1A94-292B-8CFF-978D040FAE65}"/>
              </a:ext>
            </a:extLst>
          </p:cNvPr>
          <p:cNvSpPr>
            <a:spLocks noGrp="1"/>
          </p:cNvSpPr>
          <p:nvPr>
            <p:ph type="body" idx="1"/>
          </p:nvPr>
        </p:nvSpPr>
        <p:spPr>
          <a:xfrm>
            <a:off x="311700" y="574625"/>
            <a:ext cx="8520600" cy="3416400"/>
          </a:xfrm>
        </p:spPr>
        <p:txBody>
          <a:bodyPr>
            <a:normAutofit/>
          </a:bodyPr>
          <a:lstStyle/>
          <a:p>
            <a:pPr>
              <a:buClrTx/>
              <a:buSzPct val="100000"/>
              <a:buFont typeface="+mj-lt"/>
              <a:buAutoNum type="arabicPeriod" startAt="22"/>
            </a:pPr>
            <a:r>
              <a:rPr lang="en-US" sz="800" i="1">
                <a:solidFill>
                  <a:schemeClr val="tx1"/>
                </a:solidFill>
                <a:effectLst/>
                <a:latin typeface="Times New Roman" panose="02020603050405020304" pitchFamily="18" charset="0"/>
                <a:ea typeface="Times New Roman" panose="02020603050405020304" pitchFamily="18" charset="0"/>
              </a:rPr>
              <a:t>“Gold Book: 2022 Load and Capacity Data.” New York Independent System Operator. April 2022. Retrieved September 8, 2022 from </a:t>
            </a:r>
            <a:r>
              <a:rPr lang="en-US" sz="800" i="1" u="sng">
                <a:solidFill>
                  <a:schemeClr val="tx1"/>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https://www.nyiso.com/documents/20142/2226333/2022-Gold-Book-Final-Public.pdf/cd2fb218-fd1e-8428-7f19-df3e0cf4df3e</a:t>
            </a:r>
            <a:endParaRPr lang="en-US" sz="800" i="1" u="sng">
              <a:solidFill>
                <a:schemeClr val="tx1"/>
              </a:solidFill>
              <a:effectLst/>
              <a:latin typeface="Times New Roman" panose="02020603050405020304" pitchFamily="18" charset="0"/>
              <a:ea typeface="Times New Roman" panose="02020603050405020304" pitchFamily="18" charset="0"/>
            </a:endParaRPr>
          </a:p>
          <a:p>
            <a:pPr>
              <a:buClrTx/>
              <a:buSzPct val="100000"/>
              <a:buFont typeface="+mj-lt"/>
              <a:buAutoNum type="arabicPeriod" startAt="22"/>
            </a:pPr>
            <a:r>
              <a:rPr lang="en-US" sz="800">
                <a:solidFill>
                  <a:schemeClr val="tx1"/>
                </a:solidFill>
                <a:effectLst/>
                <a:latin typeface="Times New Roman" panose="02020603050405020304" pitchFamily="18" charset="0"/>
                <a:ea typeface="Calibri" panose="020F0502020204030204" pitchFamily="34" charset="0"/>
              </a:rPr>
              <a:t>“</a:t>
            </a:r>
            <a:r>
              <a:rPr lang="en-US" sz="800" i="1">
                <a:solidFill>
                  <a:schemeClr val="tx1"/>
                </a:solidFill>
                <a:effectLst/>
                <a:latin typeface="Times New Roman" panose="02020603050405020304" pitchFamily="18" charset="0"/>
                <a:ea typeface="Calibri" panose="020F0502020204030204" pitchFamily="34" charset="0"/>
              </a:rPr>
              <a:t>Power Trends 2022</a:t>
            </a:r>
            <a:r>
              <a:rPr lang="en-US" sz="800">
                <a:solidFill>
                  <a:schemeClr val="tx1"/>
                </a:solidFill>
                <a:effectLst/>
                <a:latin typeface="Times New Roman" panose="02020603050405020304" pitchFamily="18" charset="0"/>
                <a:ea typeface="Calibri" panose="020F0502020204030204" pitchFamily="34" charset="0"/>
              </a:rPr>
              <a:t>.” New York Independent System Operator. Retrieved September 8, 2022 from </a:t>
            </a:r>
            <a:r>
              <a:rPr lang="en-US" sz="800" u="sng">
                <a:solidFill>
                  <a:schemeClr val="tx1"/>
                </a:solidFill>
                <a:effectLst/>
                <a:latin typeface="Times New Roman" panose="02020603050405020304" pitchFamily="18" charset="0"/>
                <a:ea typeface="Calibri" panose="020F0502020204030204" pitchFamily="34" charset="0"/>
                <a:hlinkClick r:id="rId3">
                  <a:extLst>
                    <a:ext uri="{A12FA001-AC4F-418D-AE19-62706E023703}">
                      <ahyp:hlinkClr xmlns:ahyp="http://schemas.microsoft.com/office/drawing/2018/hyperlinkcolor" val="tx"/>
                    </a:ext>
                  </a:extLst>
                </a:hlinkClick>
              </a:rPr>
              <a:t>https://www.nyiso.com/documents/20142/2223020/2022-Power-Trends-Report.pdf/d1f9eca5-b278-c445-2f3f-edd959611903?t=1654689893527</a:t>
            </a:r>
            <a:endParaRPr lang="en-US" sz="800" u="sng">
              <a:solidFill>
                <a:schemeClr val="tx1"/>
              </a:solidFill>
              <a:ea typeface="Calibri" panose="020F0502020204030204" pitchFamily="34" charset="0"/>
            </a:endParaRPr>
          </a:p>
          <a:p>
            <a:pPr>
              <a:buClrTx/>
              <a:buSzPct val="100000"/>
              <a:buFont typeface="+mj-lt"/>
              <a:buAutoNum type="arabicPeriod" startAt="22"/>
            </a:pPr>
            <a:r>
              <a:rPr lang="en-US" sz="800">
                <a:solidFill>
                  <a:schemeClr val="tx1"/>
                </a:solidFill>
                <a:effectLst/>
                <a:latin typeface="Times New Roman" panose="02020603050405020304" pitchFamily="18" charset="0"/>
                <a:ea typeface="Calibri" panose="020F0502020204030204" pitchFamily="34" charset="0"/>
              </a:rPr>
              <a:t>Inage, S.-I. (2009). </a:t>
            </a:r>
            <a:r>
              <a:rPr lang="en-US" sz="800" i="1">
                <a:solidFill>
                  <a:schemeClr val="tx1"/>
                </a:solidFill>
                <a:effectLst/>
                <a:latin typeface="Times New Roman" panose="02020603050405020304" pitchFamily="18" charset="0"/>
                <a:ea typeface="Calibri" panose="020F0502020204030204" pitchFamily="34" charset="0"/>
              </a:rPr>
              <a:t>Prospects for Large-Scale Energy Storage in </a:t>
            </a:r>
            <a:r>
              <a:rPr lang="en-US" sz="800" i="1" err="1">
                <a:solidFill>
                  <a:schemeClr val="tx1"/>
                </a:solidFill>
                <a:effectLst/>
                <a:latin typeface="Times New Roman" panose="02020603050405020304" pitchFamily="18" charset="0"/>
                <a:ea typeface="Calibri" panose="020F0502020204030204" pitchFamily="34" charset="0"/>
              </a:rPr>
              <a:t>Decarbonised</a:t>
            </a:r>
            <a:r>
              <a:rPr lang="en-US" sz="800" i="1">
                <a:solidFill>
                  <a:schemeClr val="tx1"/>
                </a:solidFill>
                <a:effectLst/>
                <a:latin typeface="Times New Roman" panose="02020603050405020304" pitchFamily="18" charset="0"/>
                <a:ea typeface="Calibri" panose="020F0502020204030204" pitchFamily="34" charset="0"/>
              </a:rPr>
              <a:t> Power Grids</a:t>
            </a:r>
            <a:r>
              <a:rPr lang="en-US" sz="800">
                <a:solidFill>
                  <a:schemeClr val="tx1"/>
                </a:solidFill>
                <a:effectLst/>
                <a:latin typeface="Times New Roman" panose="02020603050405020304" pitchFamily="18" charset="0"/>
                <a:ea typeface="Calibri" panose="020F0502020204030204" pitchFamily="34" charset="0"/>
              </a:rPr>
              <a:t>. International energy agency. </a:t>
            </a:r>
            <a:r>
              <a:rPr lang="en-US" sz="800">
                <a:solidFill>
                  <a:schemeClr val="tx1"/>
                </a:solidFill>
                <a:effectLst/>
                <a:latin typeface="Times New Roman" panose="02020603050405020304" pitchFamily="18" charset="0"/>
                <a:ea typeface="Calibri" panose="020F0502020204030204" pitchFamily="34" charset="0"/>
                <a:hlinkClick r:id="rId4">
                  <a:extLst>
                    <a:ext uri="{A12FA001-AC4F-418D-AE19-62706E023703}">
                      <ahyp:hlinkClr xmlns:ahyp="http://schemas.microsoft.com/office/drawing/2018/hyperlinkcolor" val="tx"/>
                    </a:ext>
                  </a:extLst>
                </a:hlinkClick>
              </a:rPr>
              <a:t>https://iea.blob.core.windows.net/assets/6bb67be5-0b74-403f-ac02-395c3f3a0762/energy_storage.pdf</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Font typeface="+mj-lt"/>
              <a:buAutoNum type="arabicPeriod" startAt="22"/>
            </a:pPr>
            <a:r>
              <a:rPr lang="en-US" sz="800" err="1">
                <a:solidFill>
                  <a:schemeClr val="tx1"/>
                </a:solidFill>
                <a:effectLst/>
                <a:latin typeface="Times New Roman" panose="02020603050405020304" pitchFamily="18" charset="0"/>
                <a:ea typeface="Calibri" panose="020F0502020204030204" pitchFamily="34" charset="0"/>
              </a:rPr>
              <a:t>Rastler</a:t>
            </a:r>
            <a:r>
              <a:rPr lang="en-US" sz="800">
                <a:solidFill>
                  <a:schemeClr val="tx1"/>
                </a:solidFill>
                <a:effectLst/>
                <a:latin typeface="Times New Roman" panose="02020603050405020304" pitchFamily="18" charset="0"/>
                <a:ea typeface="Calibri" panose="020F0502020204030204" pitchFamily="34" charset="0"/>
              </a:rPr>
              <a:t>, D. (n.d.). </a:t>
            </a:r>
            <a:r>
              <a:rPr lang="en-US" sz="800" i="1">
                <a:solidFill>
                  <a:schemeClr val="tx1"/>
                </a:solidFill>
                <a:effectLst/>
                <a:latin typeface="Times New Roman" panose="02020603050405020304" pitchFamily="18" charset="0"/>
                <a:ea typeface="Calibri" panose="020F0502020204030204" pitchFamily="34" charset="0"/>
              </a:rPr>
              <a:t>Overview of Electric Energy Storage Options for the Electric Enterprise</a:t>
            </a:r>
            <a:r>
              <a:rPr lang="en-US" sz="800">
                <a:solidFill>
                  <a:schemeClr val="tx1"/>
                </a:solidFill>
                <a:effectLst/>
                <a:latin typeface="Times New Roman" panose="02020603050405020304" pitchFamily="18" charset="0"/>
                <a:ea typeface="Calibri" panose="020F0502020204030204" pitchFamily="34" charset="0"/>
              </a:rPr>
              <a:t>. Electric Power Research Institute. </a:t>
            </a:r>
            <a:r>
              <a:rPr lang="en-US" sz="800" u="sng">
                <a:solidFill>
                  <a:schemeClr val="tx1"/>
                </a:solidFill>
                <a:effectLst/>
                <a:latin typeface="Times New Roman" panose="02020603050405020304" pitchFamily="18" charset="0"/>
                <a:ea typeface="Calibri" panose="020F0502020204030204" pitchFamily="34" charset="0"/>
                <a:hlinkClick r:id="rId5">
                  <a:extLst>
                    <a:ext uri="{A12FA001-AC4F-418D-AE19-62706E023703}">
                      <ahyp:hlinkClr xmlns:ahyp="http://schemas.microsoft.com/office/drawing/2018/hyperlinkcolor" val="tx"/>
                    </a:ext>
                  </a:extLst>
                </a:hlinkClick>
              </a:rPr>
              <a:t>https://www.greentechmedia.com/images/wysiwyg/News/EPRIEnergyStorageOverview%20DanRastler.pdf</a:t>
            </a:r>
            <a:endParaRPr lang="en-US" sz="800" u="sng">
              <a:solidFill>
                <a:schemeClr val="tx1"/>
              </a:solidFill>
              <a:ea typeface="Calibri" panose="020F0502020204030204" pitchFamily="34" charset="0"/>
            </a:endParaRPr>
          </a:p>
          <a:p>
            <a:pPr>
              <a:buClrTx/>
              <a:buSzPct val="100000"/>
              <a:buFont typeface="+mj-lt"/>
              <a:buAutoNum type="arabicPeriod" startAt="22"/>
            </a:pPr>
            <a:r>
              <a:rPr lang="en-US" sz="800" err="1">
                <a:solidFill>
                  <a:schemeClr val="tx1"/>
                </a:solidFill>
                <a:effectLst/>
                <a:latin typeface="Times New Roman" panose="02020603050405020304" pitchFamily="18" charset="0"/>
                <a:ea typeface="Calibri" panose="020F0502020204030204" pitchFamily="34" charset="0"/>
              </a:rPr>
              <a:t>Schoenung</a:t>
            </a:r>
            <a:r>
              <a:rPr lang="en-US" sz="800">
                <a:solidFill>
                  <a:schemeClr val="tx1"/>
                </a:solidFill>
                <a:effectLst/>
                <a:latin typeface="Times New Roman" panose="02020603050405020304" pitchFamily="18" charset="0"/>
                <a:ea typeface="Calibri" panose="020F0502020204030204" pitchFamily="34" charset="0"/>
              </a:rPr>
              <a:t>, Susan &amp; </a:t>
            </a:r>
            <a:r>
              <a:rPr lang="en-US" sz="800" err="1">
                <a:solidFill>
                  <a:schemeClr val="tx1"/>
                </a:solidFill>
                <a:effectLst/>
                <a:latin typeface="Times New Roman" panose="02020603050405020304" pitchFamily="18" charset="0"/>
                <a:ea typeface="Calibri" panose="020F0502020204030204" pitchFamily="34" charset="0"/>
              </a:rPr>
              <a:t>Hassenzahl</a:t>
            </a:r>
            <a:r>
              <a:rPr lang="en-US" sz="800">
                <a:solidFill>
                  <a:schemeClr val="tx1"/>
                </a:solidFill>
                <a:effectLst/>
                <a:latin typeface="Times New Roman" panose="02020603050405020304" pitchFamily="18" charset="0"/>
                <a:ea typeface="Calibri" panose="020F0502020204030204" pitchFamily="34" charset="0"/>
              </a:rPr>
              <a:t>, William. (2003). Long-vs. Short-Term Energy Storage Technologies Analysis A Life-Cycle Cost Study A Study for the DOE Energy Storage Systems Program. Sandia Report SAND.</a:t>
            </a:r>
          </a:p>
          <a:p>
            <a:pPr>
              <a:buClrTx/>
              <a:buSzPct val="100000"/>
              <a:buFont typeface="+mj-lt"/>
              <a:buAutoNum type="arabicPeriod" startAt="22"/>
            </a:pPr>
            <a:r>
              <a:rPr lang="en-US" sz="800" i="1">
                <a:solidFill>
                  <a:schemeClr val="tx1"/>
                </a:solidFill>
                <a:effectLst/>
                <a:latin typeface="Times New Roman" panose="02020603050405020304" pitchFamily="18" charset="0"/>
                <a:ea typeface="Calibri" panose="020F0502020204030204" pitchFamily="34" charset="0"/>
              </a:rPr>
              <a:t>Worldwide—Lithium ion battery pack costs</a:t>
            </a:r>
            <a:r>
              <a:rPr lang="en-US" sz="800">
                <a:solidFill>
                  <a:schemeClr val="tx1"/>
                </a:solidFill>
                <a:effectLst/>
                <a:latin typeface="Times New Roman" panose="02020603050405020304" pitchFamily="18" charset="0"/>
                <a:ea typeface="Calibri" panose="020F0502020204030204" pitchFamily="34" charset="0"/>
              </a:rPr>
              <a:t>. (n.d.). Statista. Retrieved December 5, 2022, from </a:t>
            </a:r>
            <a:r>
              <a:rPr lang="en-US" sz="800">
                <a:solidFill>
                  <a:schemeClr val="tx1"/>
                </a:solidFill>
                <a:effectLst/>
                <a:latin typeface="Times New Roman" panose="02020603050405020304" pitchFamily="18" charset="0"/>
                <a:ea typeface="Calibri" panose="020F0502020204030204" pitchFamily="34" charset="0"/>
                <a:hlinkClick r:id="rId6">
                  <a:extLst>
                    <a:ext uri="{A12FA001-AC4F-418D-AE19-62706E023703}">
                      <ahyp:hlinkClr xmlns:ahyp="http://schemas.microsoft.com/office/drawing/2018/hyperlinkcolor" val="tx"/>
                    </a:ext>
                  </a:extLst>
                </a:hlinkClick>
              </a:rPr>
              <a:t>https://www.statista.com/statistics/883118/global-lithium-ion-battery-pack-costs/</a:t>
            </a:r>
            <a:endParaRPr lang="en-US" sz="800">
              <a:solidFill>
                <a:schemeClr val="tx1"/>
              </a:solidFill>
              <a:ea typeface="Calibri" panose="020F0502020204030204" pitchFamily="34" charset="0"/>
            </a:endParaRPr>
          </a:p>
          <a:p>
            <a:pPr>
              <a:buClrTx/>
              <a:buSzPct val="100000"/>
              <a:buFont typeface="+mj-lt"/>
              <a:buAutoNum type="arabicPeriod" startAt="22"/>
            </a:pPr>
            <a:r>
              <a:rPr lang="en-US" sz="800" err="1">
                <a:solidFill>
                  <a:schemeClr val="tx1"/>
                </a:solidFill>
                <a:effectLst/>
                <a:latin typeface="Times New Roman" panose="02020603050405020304" pitchFamily="18" charset="0"/>
                <a:ea typeface="Calibri" panose="020F0502020204030204" pitchFamily="34" charset="0"/>
              </a:rPr>
              <a:t>Bignucolo</a:t>
            </a:r>
            <a:r>
              <a:rPr lang="en-US" sz="800">
                <a:solidFill>
                  <a:schemeClr val="tx1"/>
                </a:solidFill>
                <a:effectLst/>
                <a:latin typeface="Times New Roman" panose="02020603050405020304" pitchFamily="18" charset="0"/>
                <a:ea typeface="Calibri" panose="020F0502020204030204" pitchFamily="34" charset="0"/>
              </a:rPr>
              <a:t>, F., </a:t>
            </a:r>
            <a:r>
              <a:rPr lang="en-US" sz="800" err="1">
                <a:solidFill>
                  <a:schemeClr val="tx1"/>
                </a:solidFill>
                <a:effectLst/>
                <a:latin typeface="Times New Roman" panose="02020603050405020304" pitchFamily="18" charset="0"/>
                <a:ea typeface="Calibri" panose="020F0502020204030204" pitchFamily="34" charset="0"/>
              </a:rPr>
              <a:t>Caldon</a:t>
            </a:r>
            <a:r>
              <a:rPr lang="en-US" sz="800">
                <a:solidFill>
                  <a:schemeClr val="tx1"/>
                </a:solidFill>
                <a:effectLst/>
                <a:latin typeface="Times New Roman" panose="02020603050405020304" pitchFamily="18" charset="0"/>
                <a:ea typeface="Calibri" panose="020F0502020204030204" pitchFamily="34" charset="0"/>
              </a:rPr>
              <a:t>, R., </a:t>
            </a:r>
            <a:r>
              <a:rPr lang="en-US" sz="800" err="1">
                <a:solidFill>
                  <a:schemeClr val="tx1"/>
                </a:solidFill>
                <a:effectLst/>
                <a:latin typeface="Times New Roman" panose="02020603050405020304" pitchFamily="18" charset="0"/>
                <a:ea typeface="Calibri" panose="020F0502020204030204" pitchFamily="34" charset="0"/>
              </a:rPr>
              <a:t>Coppo</a:t>
            </a:r>
            <a:r>
              <a:rPr lang="en-US" sz="800">
                <a:solidFill>
                  <a:schemeClr val="tx1"/>
                </a:solidFill>
                <a:effectLst/>
                <a:latin typeface="Times New Roman" panose="02020603050405020304" pitchFamily="18" charset="0"/>
                <a:ea typeface="Calibri" panose="020F0502020204030204" pitchFamily="34" charset="0"/>
              </a:rPr>
              <a:t>, M., </a:t>
            </a:r>
            <a:r>
              <a:rPr lang="en-US" sz="800" err="1">
                <a:solidFill>
                  <a:schemeClr val="tx1"/>
                </a:solidFill>
                <a:effectLst/>
                <a:latin typeface="Times New Roman" panose="02020603050405020304" pitchFamily="18" charset="0"/>
                <a:ea typeface="Calibri" panose="020F0502020204030204" pitchFamily="34" charset="0"/>
              </a:rPr>
              <a:t>Pasut</a:t>
            </a:r>
            <a:r>
              <a:rPr lang="en-US" sz="800">
                <a:solidFill>
                  <a:schemeClr val="tx1"/>
                </a:solidFill>
                <a:effectLst/>
                <a:latin typeface="Times New Roman" panose="02020603050405020304" pitchFamily="18" charset="0"/>
                <a:ea typeface="Calibri" panose="020F0502020204030204" pitchFamily="34" charset="0"/>
              </a:rPr>
              <a:t>, F., &amp; </a:t>
            </a:r>
            <a:r>
              <a:rPr lang="en-US" sz="800" err="1">
                <a:solidFill>
                  <a:schemeClr val="tx1"/>
                </a:solidFill>
                <a:effectLst/>
                <a:latin typeface="Times New Roman" panose="02020603050405020304" pitchFamily="18" charset="0"/>
                <a:ea typeface="Calibri" panose="020F0502020204030204" pitchFamily="34" charset="0"/>
              </a:rPr>
              <a:t>Pettinà</a:t>
            </a:r>
            <a:r>
              <a:rPr lang="en-US" sz="800">
                <a:solidFill>
                  <a:schemeClr val="tx1"/>
                </a:solidFill>
                <a:effectLst/>
                <a:latin typeface="Times New Roman" panose="02020603050405020304" pitchFamily="18" charset="0"/>
                <a:ea typeface="Calibri" panose="020F0502020204030204" pitchFamily="34" charset="0"/>
              </a:rPr>
              <a:t>, M. (2017). Integration of lithium-ion battery storage systems in hydroelectric plants for supplying primary control reserve. </a:t>
            </a:r>
            <a:r>
              <a:rPr lang="en-US" sz="800" i="1">
                <a:solidFill>
                  <a:schemeClr val="tx1"/>
                </a:solidFill>
                <a:effectLst/>
                <a:latin typeface="Times New Roman" panose="02020603050405020304" pitchFamily="18" charset="0"/>
                <a:ea typeface="Calibri" panose="020F0502020204030204" pitchFamily="34" charset="0"/>
              </a:rPr>
              <a:t>Energies</a:t>
            </a:r>
            <a:r>
              <a:rPr lang="en-US" sz="800">
                <a:solidFill>
                  <a:schemeClr val="tx1"/>
                </a:solidFill>
                <a:effectLst/>
                <a:latin typeface="Times New Roman" panose="02020603050405020304" pitchFamily="18" charset="0"/>
                <a:ea typeface="Calibri" panose="020F0502020204030204" pitchFamily="34" charset="0"/>
              </a:rPr>
              <a:t>, </a:t>
            </a:r>
            <a:r>
              <a:rPr lang="en-US" sz="800" i="1">
                <a:solidFill>
                  <a:schemeClr val="tx1"/>
                </a:solidFill>
                <a:effectLst/>
                <a:latin typeface="Times New Roman" panose="02020603050405020304" pitchFamily="18" charset="0"/>
                <a:ea typeface="Calibri" panose="020F0502020204030204" pitchFamily="34" charset="0"/>
              </a:rPr>
              <a:t>10</a:t>
            </a:r>
            <a:r>
              <a:rPr lang="en-US" sz="800">
                <a:solidFill>
                  <a:schemeClr val="tx1"/>
                </a:solidFill>
                <a:effectLst/>
                <a:latin typeface="Times New Roman" panose="02020603050405020304" pitchFamily="18" charset="0"/>
                <a:ea typeface="Calibri" panose="020F0502020204030204" pitchFamily="34" charset="0"/>
              </a:rPr>
              <a:t>(1), 98. </a:t>
            </a:r>
            <a:r>
              <a:rPr lang="en-US" sz="800">
                <a:solidFill>
                  <a:schemeClr val="tx1"/>
                </a:solidFill>
                <a:effectLst/>
                <a:latin typeface="Times New Roman" panose="02020603050405020304" pitchFamily="18" charset="0"/>
                <a:ea typeface="Calibri" panose="020F0502020204030204" pitchFamily="34" charset="0"/>
                <a:hlinkClick r:id="rId7">
                  <a:extLst>
                    <a:ext uri="{A12FA001-AC4F-418D-AE19-62706E023703}">
                      <ahyp:hlinkClr xmlns:ahyp="http://schemas.microsoft.com/office/drawing/2018/hyperlinkcolor" val="tx"/>
                    </a:ext>
                  </a:extLst>
                </a:hlinkClick>
              </a:rPr>
              <a:t>https://doi.org/10.3390/en10010098</a:t>
            </a:r>
            <a:endParaRPr lang="en-US" sz="800">
              <a:solidFill>
                <a:schemeClr val="tx1"/>
              </a:solidFill>
              <a:effectLst/>
              <a:latin typeface="Times New Roman" panose="02020603050405020304" pitchFamily="18" charset="0"/>
              <a:ea typeface="Calibri" panose="020F0502020204030204" pitchFamily="34" charset="0"/>
            </a:endParaRPr>
          </a:p>
          <a:p>
            <a:pPr>
              <a:buClrTx/>
              <a:buSzPct val="100000"/>
              <a:buFont typeface="+mj-lt"/>
              <a:buAutoNum type="arabicPeriod" startAt="22"/>
            </a:pPr>
            <a:r>
              <a:rPr lang="en-US" sz="800" err="1">
                <a:solidFill>
                  <a:schemeClr val="tx1"/>
                </a:solidFill>
                <a:effectLst/>
                <a:latin typeface="Times New Roman" panose="02020603050405020304" pitchFamily="18" charset="0"/>
                <a:ea typeface="Calibri" panose="020F0502020204030204" pitchFamily="34" charset="0"/>
              </a:rPr>
              <a:t>Mongird</a:t>
            </a:r>
            <a:r>
              <a:rPr lang="en-US" sz="800">
                <a:solidFill>
                  <a:schemeClr val="tx1"/>
                </a:solidFill>
                <a:effectLst/>
                <a:latin typeface="Times New Roman" panose="02020603050405020304" pitchFamily="18" charset="0"/>
                <a:ea typeface="Calibri" panose="020F0502020204030204" pitchFamily="34" charset="0"/>
              </a:rPr>
              <a:t>, K., Viswanathan, V., </a:t>
            </a:r>
            <a:r>
              <a:rPr lang="en-US" sz="800" err="1">
                <a:solidFill>
                  <a:schemeClr val="tx1"/>
                </a:solidFill>
                <a:effectLst/>
                <a:latin typeface="Times New Roman" panose="02020603050405020304" pitchFamily="18" charset="0"/>
                <a:ea typeface="Calibri" panose="020F0502020204030204" pitchFamily="34" charset="0"/>
              </a:rPr>
              <a:t>Alam</a:t>
            </a:r>
            <a:r>
              <a:rPr lang="en-US" sz="800">
                <a:solidFill>
                  <a:schemeClr val="tx1"/>
                </a:solidFill>
                <a:effectLst/>
                <a:latin typeface="Times New Roman" panose="02020603050405020304" pitchFamily="18" charset="0"/>
                <a:ea typeface="Calibri" panose="020F0502020204030204" pitchFamily="34" charset="0"/>
              </a:rPr>
              <a:t>, J., </a:t>
            </a:r>
            <a:r>
              <a:rPr lang="en-US" sz="800" err="1">
                <a:solidFill>
                  <a:schemeClr val="tx1"/>
                </a:solidFill>
                <a:effectLst/>
                <a:latin typeface="Times New Roman" panose="02020603050405020304" pitchFamily="18" charset="0"/>
                <a:ea typeface="Calibri" panose="020F0502020204030204" pitchFamily="34" charset="0"/>
              </a:rPr>
              <a:t>Vartanian</a:t>
            </a:r>
            <a:r>
              <a:rPr lang="en-US" sz="800">
                <a:solidFill>
                  <a:schemeClr val="tx1"/>
                </a:solidFill>
                <a:effectLst/>
                <a:latin typeface="Times New Roman" panose="02020603050405020304" pitchFamily="18" charset="0"/>
                <a:ea typeface="Calibri" panose="020F0502020204030204" pitchFamily="34" charset="0"/>
              </a:rPr>
              <a:t>, C., Sprenkle, V., &amp; Baxter, R. (2020). </a:t>
            </a:r>
            <a:r>
              <a:rPr lang="en-US" sz="800" i="1">
                <a:solidFill>
                  <a:schemeClr val="tx1"/>
                </a:solidFill>
                <a:effectLst/>
                <a:latin typeface="Times New Roman" panose="02020603050405020304" pitchFamily="18" charset="0"/>
                <a:ea typeface="Calibri" panose="020F0502020204030204" pitchFamily="34" charset="0"/>
              </a:rPr>
              <a:t>2020 Grid Energy Storage Technology Cost and Performance Assessment</a:t>
            </a:r>
            <a:r>
              <a:rPr lang="en-US" sz="800">
                <a:solidFill>
                  <a:schemeClr val="tx1"/>
                </a:solidFill>
                <a:effectLst/>
                <a:latin typeface="Times New Roman" panose="02020603050405020304" pitchFamily="18" charset="0"/>
                <a:ea typeface="Calibri" panose="020F0502020204030204" pitchFamily="34" charset="0"/>
              </a:rPr>
              <a:t>. https://www.pnnl.gov/sites/default/files/media/file/Final%20-%20ESGC%20Cost%20Performance%20Report%2012-11-2020.pdf</a:t>
            </a:r>
          </a:p>
          <a:p>
            <a:pPr>
              <a:buClrTx/>
              <a:buSzPct val="100000"/>
              <a:buFont typeface="+mj-lt"/>
              <a:buAutoNum type="arabicPeriod" startAt="22"/>
            </a:pPr>
            <a:endParaRPr lang="en-US" sz="1800">
              <a:effectLst/>
              <a:latin typeface="Times New Roman" panose="02020603050405020304" pitchFamily="18" charset="0"/>
              <a:ea typeface="Calibri" panose="020F0502020204030204" pitchFamily="34" charset="0"/>
            </a:endParaRPr>
          </a:p>
          <a:p>
            <a:pPr>
              <a:buClrTx/>
              <a:buSzPct val="100000"/>
              <a:buFont typeface="+mj-lt"/>
              <a:buAutoNum type="arabicPeriod" startAt="22"/>
            </a:pPr>
            <a:endParaRPr lang="en-US" sz="800">
              <a:effectLst/>
              <a:latin typeface="Times New Roman" panose="02020603050405020304" pitchFamily="18" charset="0"/>
              <a:ea typeface="Calibri" panose="020F0502020204030204" pitchFamily="34" charset="0"/>
            </a:endParaRPr>
          </a:p>
          <a:p>
            <a:pPr>
              <a:buFont typeface="+mj-lt"/>
              <a:buAutoNum type="arabicPeriod" startAt="22"/>
            </a:pPr>
            <a:endParaRPr lang="en-US" sz="1800">
              <a:effectLst/>
              <a:latin typeface="Times New Roman" panose="02020603050405020304" pitchFamily="18" charset="0"/>
              <a:ea typeface="Calibri" panose="020F0502020204030204" pitchFamily="34" charset="0"/>
            </a:endParaRPr>
          </a:p>
          <a:p>
            <a:pPr>
              <a:buFont typeface="+mj-lt"/>
              <a:buAutoNum type="arabicPeriod" startAt="22"/>
            </a:pPr>
            <a:endParaRPr lang="en-US" sz="1800">
              <a:effectLst/>
              <a:latin typeface="Times New Roman" panose="02020603050405020304" pitchFamily="18" charset="0"/>
              <a:ea typeface="Calibri" panose="020F0502020204030204" pitchFamily="34" charset="0"/>
            </a:endParaRPr>
          </a:p>
          <a:p>
            <a:endParaRPr lang="en-US"/>
          </a:p>
        </p:txBody>
      </p:sp>
    </p:spTree>
    <p:extLst>
      <p:ext uri="{BB962C8B-B14F-4D97-AF65-F5344CB8AC3E}">
        <p14:creationId xmlns:p14="http://schemas.microsoft.com/office/powerpoint/2010/main" val="3494199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0AD0-7EE1-4D3D-D2F2-574006F30272}"/>
              </a:ext>
            </a:extLst>
          </p:cNvPr>
          <p:cNvSpPr>
            <a:spLocks noGrp="1"/>
          </p:cNvSpPr>
          <p:nvPr>
            <p:ph type="title"/>
          </p:nvPr>
        </p:nvSpPr>
        <p:spPr/>
        <p:txBody>
          <a:bodyPr/>
          <a:lstStyle/>
          <a:p>
            <a:r>
              <a:rPr lang="en-US"/>
              <a:t>Backup Slides</a:t>
            </a:r>
          </a:p>
        </p:txBody>
      </p:sp>
    </p:spTree>
    <p:extLst>
      <p:ext uri="{BB962C8B-B14F-4D97-AF65-F5344CB8AC3E}">
        <p14:creationId xmlns:p14="http://schemas.microsoft.com/office/powerpoint/2010/main" val="1298504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4C22-698D-291D-A2EA-7C3B084E214D}"/>
              </a:ext>
            </a:extLst>
          </p:cNvPr>
          <p:cNvSpPr>
            <a:spLocks noGrp="1"/>
          </p:cNvSpPr>
          <p:nvPr>
            <p:ph type="title"/>
          </p:nvPr>
        </p:nvSpPr>
        <p:spPr>
          <a:xfrm>
            <a:off x="311700" y="1925"/>
            <a:ext cx="8520600" cy="572700"/>
          </a:xfrm>
        </p:spPr>
        <p:txBody>
          <a:bodyPr>
            <a:normAutofit fontScale="90000"/>
          </a:bodyPr>
          <a:lstStyle/>
          <a:p>
            <a:r>
              <a:rPr lang="en-US" err="1"/>
              <a:t>Huntorf</a:t>
            </a:r>
            <a:r>
              <a:rPr lang="en-US"/>
              <a:t> PFD</a:t>
            </a:r>
          </a:p>
        </p:txBody>
      </p:sp>
      <p:pic>
        <p:nvPicPr>
          <p:cNvPr id="4" name="Picture 3" descr="Diagram, schematic&#10;&#10;Description automatically generated">
            <a:extLst>
              <a:ext uri="{FF2B5EF4-FFF2-40B4-BE49-F238E27FC236}">
                <a16:creationId xmlns:a16="http://schemas.microsoft.com/office/drawing/2014/main" id="{E4D1C5CA-E8EA-113B-242C-7E41CA0F5E2E}"/>
              </a:ext>
            </a:extLst>
          </p:cNvPr>
          <p:cNvPicPr>
            <a:picLocks noChangeAspect="1"/>
          </p:cNvPicPr>
          <p:nvPr/>
        </p:nvPicPr>
        <p:blipFill rotWithShape="1">
          <a:blip r:embed="rId2">
            <a:extLst>
              <a:ext uri="{28A0092B-C50C-407E-A947-70E740481C1C}">
                <a14:useLocalDpi xmlns:a14="http://schemas.microsoft.com/office/drawing/2010/main" val="0"/>
              </a:ext>
            </a:extLst>
          </a:blip>
          <a:srcRect t="-2" b="-1071"/>
          <a:stretch/>
        </p:blipFill>
        <p:spPr>
          <a:xfrm>
            <a:off x="2381250" y="288275"/>
            <a:ext cx="4381500" cy="4234645"/>
          </a:xfrm>
          <a:prstGeom prst="rect">
            <a:avLst/>
          </a:prstGeom>
        </p:spPr>
      </p:pic>
      <p:sp>
        <p:nvSpPr>
          <p:cNvPr id="5" name="TextBox 4">
            <a:extLst>
              <a:ext uri="{FF2B5EF4-FFF2-40B4-BE49-F238E27FC236}">
                <a16:creationId xmlns:a16="http://schemas.microsoft.com/office/drawing/2014/main" id="{FE292B7E-D5D3-977E-0874-D74D80D4A1B1}"/>
              </a:ext>
            </a:extLst>
          </p:cNvPr>
          <p:cNvSpPr txBox="1"/>
          <p:nvPr/>
        </p:nvSpPr>
        <p:spPr>
          <a:xfrm>
            <a:off x="2655094" y="4522920"/>
            <a:ext cx="4107656" cy="492443"/>
          </a:xfrm>
          <a:prstGeom prst="rect">
            <a:avLst/>
          </a:prstGeom>
          <a:noFill/>
        </p:spPr>
        <p:txBody>
          <a:bodyPr wrap="square" rtlCol="0">
            <a:spAutoFit/>
          </a:bodyPr>
          <a:lstStyle/>
          <a:p>
            <a:r>
              <a:rPr lang="en-US" sz="1200" b="1">
                <a:effectLst/>
                <a:latin typeface="Times New Roman" panose="02020603050405020304" pitchFamily="18" charset="0"/>
                <a:ea typeface="Calibri" panose="020F0502020204030204" pitchFamily="34" charset="0"/>
              </a:rPr>
              <a:t>Figure 14</a:t>
            </a:r>
            <a:r>
              <a:rPr lang="en-US" sz="1200">
                <a:effectLst/>
                <a:latin typeface="Times New Roman" panose="02020603050405020304" pitchFamily="18" charset="0"/>
                <a:ea typeface="Calibri" panose="020F0502020204030204" pitchFamily="34" charset="0"/>
              </a:rPr>
              <a:t>. Process Flow Diagram of </a:t>
            </a:r>
            <a:r>
              <a:rPr lang="en-US" sz="1200" err="1">
                <a:effectLst/>
                <a:latin typeface="Times New Roman" panose="02020603050405020304" pitchFamily="18" charset="0"/>
                <a:ea typeface="Calibri" panose="020F0502020204030204" pitchFamily="34" charset="0"/>
              </a:rPr>
              <a:t>Huntorf</a:t>
            </a:r>
            <a:r>
              <a:rPr lang="en-US" sz="1200">
                <a:effectLst/>
                <a:latin typeface="Times New Roman" panose="02020603050405020304" pitchFamily="18" charset="0"/>
                <a:ea typeface="Calibri" panose="020F0502020204030204" pitchFamily="34" charset="0"/>
              </a:rPr>
              <a:t> CAES facility.</a:t>
            </a:r>
          </a:p>
          <a:p>
            <a:endParaRPr lang="en-US"/>
          </a:p>
        </p:txBody>
      </p:sp>
    </p:spTree>
    <p:extLst>
      <p:ext uri="{BB962C8B-B14F-4D97-AF65-F5344CB8AC3E}">
        <p14:creationId xmlns:p14="http://schemas.microsoft.com/office/powerpoint/2010/main" val="2411451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9623-251E-C84E-C18D-6825E675D1C1}"/>
              </a:ext>
            </a:extLst>
          </p:cNvPr>
          <p:cNvSpPr>
            <a:spLocks noGrp="1"/>
          </p:cNvSpPr>
          <p:nvPr>
            <p:ph type="title"/>
          </p:nvPr>
        </p:nvSpPr>
        <p:spPr>
          <a:xfrm>
            <a:off x="311700" y="1925"/>
            <a:ext cx="8520600" cy="572700"/>
          </a:xfrm>
        </p:spPr>
        <p:txBody>
          <a:bodyPr>
            <a:normAutofit fontScale="90000"/>
          </a:bodyPr>
          <a:lstStyle/>
          <a:p>
            <a:r>
              <a:rPr lang="en-US"/>
              <a:t>Analysis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6689319-2B84-DD16-C6E1-C53A7CBEC9B9}"/>
                  </a:ext>
                </a:extLst>
              </p:cNvPr>
              <p:cNvSpPr>
                <a:spLocks noGrp="1"/>
              </p:cNvSpPr>
              <p:nvPr>
                <p:ph type="body" idx="1"/>
              </p:nvPr>
            </p:nvSpPr>
            <p:spPr>
              <a:xfrm>
                <a:off x="86995" y="574625"/>
                <a:ext cx="5327105" cy="3416400"/>
              </a:xfrm>
            </p:spPr>
            <p:txBody>
              <a:bodyPr>
                <a:noAutofit/>
              </a:bodyPr>
              <a:lstStyle/>
              <a:p>
                <a:pPr>
                  <a:buClrTx/>
                </a:pPr>
                <a:r>
                  <a:rPr lang="en-US">
                    <a:solidFill>
                      <a:schemeClr val="tx1">
                        <a:lumMod val="95000"/>
                        <a:lumOff val="5000"/>
                      </a:schemeClr>
                    </a:solidFill>
                  </a:rPr>
                  <a:t>Work is input into compressor</a:t>
                </a:r>
              </a:p>
              <a:p>
                <a:pPr lvl="1"/>
                <a14:m>
                  <m:oMath xmlns:m="http://schemas.openxmlformats.org/officeDocument/2006/math">
                    <m:sSub>
                      <m:sSubPr>
                        <m:ctrlPr>
                          <a:rPr lang="en-US" i="1" smtClean="0">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ea typeface="Calibri" panose="020F0502020204030204" pitchFamily="34" charset="0"/>
                          </a:rPr>
                          <m:t>W</m:t>
                        </m:r>
                      </m:e>
                      <m:sub>
                        <m:r>
                          <m:rPr>
                            <m:nor/>
                          </m:rPr>
                          <a:rPr lang="en-US" i="0">
                            <a:solidFill>
                              <a:schemeClr val="tx1">
                                <a:lumMod val="95000"/>
                                <a:lumOff val="5000"/>
                              </a:schemeClr>
                            </a:solidFill>
                            <a:effectLst/>
                            <a:ea typeface="Calibri" panose="020F0502020204030204" pitchFamily="34" charset="0"/>
                          </a:rPr>
                          <m:t>compressor</m:t>
                        </m:r>
                        <m:r>
                          <m:rPr>
                            <m:nor/>
                          </m:rPr>
                          <a:rPr lang="en-US" i="0">
                            <a:solidFill>
                              <a:schemeClr val="tx1">
                                <a:lumMod val="95000"/>
                                <a:lumOff val="5000"/>
                              </a:schemeClr>
                            </a:solidFill>
                            <a:effectLst/>
                            <a:ea typeface="Calibri" panose="020F0502020204030204" pitchFamily="34" charset="0"/>
                          </a:rPr>
                          <m:t>,</m:t>
                        </m:r>
                        <m:r>
                          <m:rPr>
                            <m:nor/>
                          </m:rPr>
                          <a:rPr lang="en-US" i="0">
                            <a:solidFill>
                              <a:schemeClr val="tx1">
                                <a:lumMod val="95000"/>
                                <a:lumOff val="5000"/>
                              </a:schemeClr>
                            </a:solidFill>
                            <a:effectLst/>
                            <a:ea typeface="Calibri" panose="020F0502020204030204" pitchFamily="34" charset="0"/>
                          </a:rPr>
                          <m:t>isothermal</m:t>
                        </m:r>
                      </m:sub>
                    </m:sSub>
                    <m:r>
                      <m:rPr>
                        <m:nor/>
                      </m:rPr>
                      <a:rPr lang="en-US" i="0">
                        <a:solidFill>
                          <a:schemeClr val="tx1">
                            <a:lumMod val="95000"/>
                            <a:lumOff val="5000"/>
                          </a:schemeClr>
                        </a:solidFill>
                        <a:effectLst/>
                        <a:ea typeface="Calibri" panose="020F0502020204030204" pitchFamily="34" charset="0"/>
                      </a:rPr>
                      <m:t>=</m:t>
                    </m:r>
                    <m:r>
                      <m:rPr>
                        <m:nor/>
                      </m:rPr>
                      <a:rPr lang="en-US" i="0">
                        <a:solidFill>
                          <a:schemeClr val="tx1">
                            <a:lumMod val="95000"/>
                            <a:lumOff val="5000"/>
                          </a:schemeClr>
                        </a:solidFill>
                        <a:effectLst/>
                        <a:ea typeface="Calibri" panose="020F0502020204030204" pitchFamily="34" charset="0"/>
                      </a:rPr>
                      <m:t>R</m:t>
                    </m:r>
                    <m:sSub>
                      <m:sSubPr>
                        <m:ctrlPr>
                          <a:rPr lang="en-US" i="1">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rPr>
                          <m:t>T</m:t>
                        </m:r>
                      </m:e>
                      <m:sub>
                        <m:r>
                          <m:rPr>
                            <m:nor/>
                          </m:rPr>
                          <a:rPr lang="en-US" i="0">
                            <a:solidFill>
                              <a:schemeClr val="tx1">
                                <a:lumMod val="95000"/>
                                <a:lumOff val="5000"/>
                              </a:schemeClr>
                            </a:solidFill>
                            <a:effectLst/>
                          </a:rPr>
                          <m:t>atm</m:t>
                        </m:r>
                      </m:sub>
                    </m:sSub>
                    <m:func>
                      <m:funcPr>
                        <m:ctrlPr>
                          <a:rPr lang="en-US" i="1">
                            <a:solidFill>
                              <a:schemeClr val="tx1">
                                <a:lumMod val="95000"/>
                                <a:lumOff val="5000"/>
                              </a:schemeClr>
                            </a:solidFill>
                            <a:effectLst/>
                            <a:latin typeface="Cambria Math" panose="02040503050406030204" pitchFamily="18" charset="0"/>
                          </a:rPr>
                        </m:ctrlPr>
                      </m:funcPr>
                      <m:fName>
                        <m:r>
                          <m:rPr>
                            <m:nor/>
                          </m:rPr>
                          <a:rPr lang="en-US" i="0">
                            <a:solidFill>
                              <a:schemeClr val="tx1">
                                <a:lumMod val="95000"/>
                                <a:lumOff val="5000"/>
                              </a:schemeClr>
                            </a:solidFill>
                            <a:effectLst/>
                            <a:ea typeface="Calibri" panose="020F0502020204030204" pitchFamily="34" charset="0"/>
                          </a:rPr>
                          <m:t>ln</m:t>
                        </m:r>
                      </m:fName>
                      <m:e>
                        <m:r>
                          <m:rPr>
                            <m:nor/>
                          </m:rPr>
                          <a:rPr lang="en-US" i="0">
                            <a:solidFill>
                              <a:schemeClr val="tx1">
                                <a:lumMod val="95000"/>
                                <a:lumOff val="5000"/>
                              </a:schemeClr>
                            </a:solidFill>
                            <a:effectLst/>
                            <a:ea typeface="Calibri" panose="020F0502020204030204" pitchFamily="34" charset="0"/>
                          </a:rPr>
                          <m:t>(</m:t>
                        </m:r>
                        <m:f>
                          <m:fPr>
                            <m:ctrlPr>
                              <a:rPr lang="en-US" i="1">
                                <a:solidFill>
                                  <a:schemeClr val="tx1">
                                    <a:lumMod val="95000"/>
                                    <a:lumOff val="5000"/>
                                  </a:schemeClr>
                                </a:solidFill>
                                <a:effectLst/>
                                <a:latin typeface="Cambria Math" panose="02040503050406030204" pitchFamily="18" charset="0"/>
                              </a:rPr>
                            </m:ctrlPr>
                          </m:fPr>
                          <m:num>
                            <m:sSub>
                              <m:sSubPr>
                                <m:ctrlPr>
                                  <a:rPr lang="en-US" i="1">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ea typeface="Calibri" panose="020F0502020204030204" pitchFamily="34" charset="0"/>
                                  </a:rPr>
                                  <m:t>P</m:t>
                                </m:r>
                              </m:e>
                              <m:sub>
                                <m:r>
                                  <m:rPr>
                                    <m:nor/>
                                  </m:rPr>
                                  <a:rPr lang="en-US" i="0">
                                    <a:solidFill>
                                      <a:schemeClr val="tx1">
                                        <a:lumMod val="95000"/>
                                        <a:lumOff val="5000"/>
                                      </a:schemeClr>
                                    </a:solidFill>
                                    <a:effectLst/>
                                    <a:ea typeface="Calibri" panose="020F0502020204030204" pitchFamily="34" charset="0"/>
                                  </a:rPr>
                                  <m:t>compressor</m:t>
                                </m:r>
                                <m:r>
                                  <m:rPr>
                                    <m:nor/>
                                  </m:rPr>
                                  <a:rPr lang="en-US" i="0">
                                    <a:solidFill>
                                      <a:schemeClr val="tx1">
                                        <a:lumMod val="95000"/>
                                        <a:lumOff val="5000"/>
                                      </a:schemeClr>
                                    </a:solidFill>
                                    <a:effectLst/>
                                    <a:ea typeface="Calibri" panose="020F0502020204030204" pitchFamily="34" charset="0"/>
                                  </a:rPr>
                                  <m:t>,</m:t>
                                </m:r>
                                <m:r>
                                  <m:rPr>
                                    <m:nor/>
                                  </m:rPr>
                                  <a:rPr lang="en-US" i="0">
                                    <a:solidFill>
                                      <a:schemeClr val="tx1">
                                        <a:lumMod val="95000"/>
                                        <a:lumOff val="5000"/>
                                      </a:schemeClr>
                                    </a:solidFill>
                                    <a:effectLst/>
                                    <a:ea typeface="Calibri" panose="020F0502020204030204" pitchFamily="34" charset="0"/>
                                  </a:rPr>
                                  <m:t>out</m:t>
                                </m:r>
                              </m:sub>
                            </m:sSub>
                          </m:num>
                          <m:den>
                            <m:sSub>
                              <m:sSubPr>
                                <m:ctrlPr>
                                  <a:rPr lang="en-US" i="1">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ea typeface="Calibri" panose="020F0502020204030204" pitchFamily="34" charset="0"/>
                                  </a:rPr>
                                  <m:t>P</m:t>
                                </m:r>
                              </m:e>
                              <m:sub>
                                <m:r>
                                  <m:rPr>
                                    <m:nor/>
                                  </m:rPr>
                                  <a:rPr lang="en-US" i="0">
                                    <a:solidFill>
                                      <a:schemeClr val="tx1">
                                        <a:lumMod val="95000"/>
                                        <a:lumOff val="5000"/>
                                      </a:schemeClr>
                                    </a:solidFill>
                                    <a:effectLst/>
                                    <a:ea typeface="Calibri" panose="020F0502020204030204" pitchFamily="34" charset="0"/>
                                  </a:rPr>
                                  <m:t>atm</m:t>
                                </m:r>
                              </m:sub>
                            </m:sSub>
                          </m:den>
                        </m:f>
                        <m:r>
                          <m:rPr>
                            <m:nor/>
                          </m:rPr>
                          <a:rPr lang="en-US" i="0">
                            <a:solidFill>
                              <a:schemeClr val="tx1">
                                <a:lumMod val="95000"/>
                                <a:lumOff val="5000"/>
                              </a:schemeClr>
                            </a:solidFill>
                            <a:effectLst/>
                            <a:ea typeface="Calibri" panose="020F0502020204030204" pitchFamily="34" charset="0"/>
                          </a:rPr>
                          <m:t>)</m:t>
                        </m:r>
                      </m:e>
                    </m:func>
                  </m:oMath>
                </a14:m>
                <a:endParaRPr lang="en-US">
                  <a:solidFill>
                    <a:schemeClr val="tx1">
                      <a:lumMod val="95000"/>
                      <a:lumOff val="5000"/>
                    </a:schemeClr>
                  </a:solidFill>
                </a:endParaRPr>
              </a:p>
              <a:p>
                <a:pPr lvl="1"/>
                <a14:m>
                  <m:oMath xmlns:m="http://schemas.openxmlformats.org/officeDocument/2006/math">
                    <m:sSub>
                      <m:sSubPr>
                        <m:ctrlPr>
                          <a:rPr lang="en-US" i="1" smtClean="0">
                            <a:solidFill>
                              <a:schemeClr val="tx1">
                                <a:lumMod val="95000"/>
                                <a:lumOff val="5000"/>
                              </a:schemeClr>
                            </a:solidFill>
                            <a:effectLst/>
                            <a:latin typeface="Cambria Math" panose="02040503050406030204" pitchFamily="18" charset="0"/>
                          </a:rPr>
                        </m:ctrlPr>
                      </m:sSubPr>
                      <m:e>
                        <m:r>
                          <m:rPr>
                            <m:nor/>
                          </m:rPr>
                          <a:rPr lang="en-US" i="0">
                            <a:solidFill>
                              <a:schemeClr val="tx1">
                                <a:lumMod val="95000"/>
                                <a:lumOff val="5000"/>
                              </a:schemeClr>
                            </a:solidFill>
                            <a:effectLst/>
                            <a:ea typeface="Calibri" panose="020F0502020204030204" pitchFamily="34" charset="0"/>
                          </a:rPr>
                          <m:t>W</m:t>
                        </m:r>
                      </m:e>
                      <m:sub>
                        <m:r>
                          <m:rPr>
                            <m:nor/>
                          </m:rPr>
                          <a:rPr lang="en-US" i="0">
                            <a:solidFill>
                              <a:schemeClr val="tx1">
                                <a:lumMod val="95000"/>
                                <a:lumOff val="5000"/>
                              </a:schemeClr>
                            </a:solidFill>
                            <a:effectLst/>
                            <a:ea typeface="Calibri" panose="020F0502020204030204" pitchFamily="34" charset="0"/>
                          </a:rPr>
                          <m:t>compressor</m:t>
                        </m:r>
                        <m:r>
                          <m:rPr>
                            <m:nor/>
                          </m:rPr>
                          <a:rPr lang="en-US" i="0">
                            <a:solidFill>
                              <a:schemeClr val="tx1">
                                <a:lumMod val="95000"/>
                                <a:lumOff val="5000"/>
                              </a:schemeClr>
                            </a:solidFill>
                            <a:effectLst/>
                            <a:ea typeface="Calibri" panose="020F0502020204030204" pitchFamily="34" charset="0"/>
                          </a:rPr>
                          <m:t>,</m:t>
                        </m:r>
                        <m:r>
                          <m:rPr>
                            <m:nor/>
                          </m:rPr>
                          <a:rPr lang="en-US" i="0">
                            <a:solidFill>
                              <a:schemeClr val="tx1">
                                <a:lumMod val="95000"/>
                                <a:lumOff val="5000"/>
                              </a:schemeClr>
                            </a:solidFill>
                            <a:effectLst/>
                            <a:ea typeface="Calibri" panose="020F0502020204030204" pitchFamily="34" charset="0"/>
                          </a:rPr>
                          <m:t>adiabatic</m:t>
                        </m:r>
                      </m:sub>
                    </m:sSub>
                    <m:r>
                      <m:rPr>
                        <m:nor/>
                      </m:rPr>
                      <a:rPr lang="en-US" i="0">
                        <a:solidFill>
                          <a:schemeClr val="tx1">
                            <a:lumMod val="95000"/>
                            <a:lumOff val="5000"/>
                          </a:schemeClr>
                        </a:solidFill>
                        <a:effectLst/>
                        <a:ea typeface="Calibri" panose="020F0502020204030204" pitchFamily="34" charset="0"/>
                      </a:rPr>
                      <m:t>=</m:t>
                    </m:r>
                    <m:r>
                      <m:rPr>
                        <m:nor/>
                      </m:rPr>
                      <a:rPr lang="en-US" b="0" i="0" smtClean="0">
                        <a:solidFill>
                          <a:schemeClr val="tx1">
                            <a:lumMod val="95000"/>
                            <a:lumOff val="5000"/>
                          </a:schemeClr>
                        </a:solidFill>
                        <a:effectLst/>
                        <a:ea typeface="Calibri" panose="020F0502020204030204" pitchFamily="34" charset="0"/>
                      </a:rPr>
                      <m:t>3.5</m:t>
                    </m:r>
                    <m:sSup>
                      <m:sSupPr>
                        <m:ctrlPr>
                          <a:rPr lang="en-US" b="0" i="1" smtClean="0">
                            <a:solidFill>
                              <a:schemeClr val="tx1">
                                <a:lumMod val="95000"/>
                                <a:lumOff val="5000"/>
                              </a:schemeClr>
                            </a:solidFill>
                            <a:effectLst/>
                            <a:latin typeface="Cambria Math" panose="02040503050406030204" pitchFamily="18" charset="0"/>
                          </a:rPr>
                        </m:ctrlPr>
                      </m:sSupPr>
                      <m:e>
                        <m:r>
                          <a:rPr lang="en-US" b="0" i="1" smtClean="0">
                            <a:solidFill>
                              <a:schemeClr val="tx1">
                                <a:lumMod val="95000"/>
                                <a:lumOff val="5000"/>
                              </a:schemeClr>
                            </a:solidFill>
                            <a:effectLst/>
                            <a:latin typeface="Cambria Math" panose="02040503050406030204" pitchFamily="18" charset="0"/>
                          </a:rPr>
                          <m:t>𝐾</m:t>
                        </m:r>
                      </m:e>
                      <m:sup>
                        <m:f>
                          <m:fPr>
                            <m:ctrlPr>
                              <a:rPr lang="en-US" b="0" i="1" smtClean="0">
                                <a:solidFill>
                                  <a:schemeClr val="tx1">
                                    <a:lumMod val="95000"/>
                                    <a:lumOff val="5000"/>
                                  </a:schemeClr>
                                </a:solidFill>
                                <a:effectLst/>
                                <a:latin typeface="Cambria Math" panose="02040503050406030204" pitchFamily="18" charset="0"/>
                              </a:rPr>
                            </m:ctrlPr>
                          </m:fPr>
                          <m:num>
                            <m:r>
                              <a:rPr lang="en-US" b="0" i="1" smtClean="0">
                                <a:solidFill>
                                  <a:schemeClr val="tx1">
                                    <a:lumMod val="95000"/>
                                    <a:lumOff val="5000"/>
                                  </a:schemeClr>
                                </a:solidFill>
                                <a:effectLst/>
                                <a:latin typeface="Cambria Math" panose="02040503050406030204" pitchFamily="18" charset="0"/>
                              </a:rPr>
                              <m:t>1</m:t>
                            </m:r>
                          </m:num>
                          <m:den>
                            <m:r>
                              <a:rPr lang="en-US" b="0" i="1" smtClean="0">
                                <a:solidFill>
                                  <a:schemeClr val="tx1">
                                    <a:lumMod val="95000"/>
                                    <a:lumOff val="5000"/>
                                  </a:schemeClr>
                                </a:solidFill>
                                <a:effectLst/>
                                <a:latin typeface="Cambria Math" panose="02040503050406030204" pitchFamily="18" charset="0"/>
                              </a:rPr>
                              <m:t>1.4</m:t>
                            </m:r>
                          </m:den>
                        </m:f>
                      </m:sup>
                    </m:sSup>
                    <m:d>
                      <m:dPr>
                        <m:ctrlPr>
                          <a:rPr lang="en-US" i="1">
                            <a:solidFill>
                              <a:schemeClr val="tx1">
                                <a:lumMod val="95000"/>
                                <a:lumOff val="5000"/>
                              </a:schemeClr>
                            </a:solidFill>
                            <a:effectLst/>
                            <a:latin typeface="Cambria Math" panose="02040503050406030204" pitchFamily="18" charset="0"/>
                          </a:rPr>
                        </m:ctrlPr>
                      </m:dPr>
                      <m:e>
                        <m:sSubSup>
                          <m:sSubSupPr>
                            <m:ctrlPr>
                              <a:rPr lang="en-US" i="1">
                                <a:solidFill>
                                  <a:schemeClr val="tx1">
                                    <a:lumMod val="95000"/>
                                    <a:lumOff val="5000"/>
                                  </a:schemeClr>
                                </a:solidFill>
                                <a:effectLst/>
                                <a:latin typeface="Cambria Math" panose="02040503050406030204" pitchFamily="18" charset="0"/>
                              </a:rPr>
                            </m:ctrlPr>
                          </m:sSubSupPr>
                          <m:e>
                            <m:r>
                              <m:rPr>
                                <m:nor/>
                              </m:rPr>
                              <a:rPr lang="en-US" i="0">
                                <a:solidFill>
                                  <a:schemeClr val="tx1">
                                    <a:lumMod val="95000"/>
                                    <a:lumOff val="5000"/>
                                  </a:schemeClr>
                                </a:solidFill>
                                <a:effectLst/>
                              </a:rPr>
                              <m:t>P</m:t>
                            </m:r>
                          </m:e>
                          <m:sub>
                            <m:r>
                              <m:rPr>
                                <m:nor/>
                              </m:rPr>
                              <a:rPr lang="en-US" i="0">
                                <a:solidFill>
                                  <a:schemeClr val="tx1">
                                    <a:lumMod val="95000"/>
                                    <a:lumOff val="5000"/>
                                  </a:schemeClr>
                                </a:solidFill>
                                <a:effectLst/>
                              </a:rPr>
                              <m:t>compressor</m:t>
                            </m:r>
                            <m:r>
                              <m:rPr>
                                <m:nor/>
                              </m:rPr>
                              <a:rPr lang="en-US" i="0">
                                <a:solidFill>
                                  <a:schemeClr val="tx1">
                                    <a:lumMod val="95000"/>
                                    <a:lumOff val="5000"/>
                                  </a:schemeClr>
                                </a:solidFill>
                                <a:effectLst/>
                              </a:rPr>
                              <m:t>,</m:t>
                            </m:r>
                            <m:r>
                              <m:rPr>
                                <m:nor/>
                              </m:rPr>
                              <a:rPr lang="en-US" i="0">
                                <a:solidFill>
                                  <a:schemeClr val="tx1">
                                    <a:lumMod val="95000"/>
                                    <a:lumOff val="5000"/>
                                  </a:schemeClr>
                                </a:solidFill>
                                <a:effectLst/>
                              </a:rPr>
                              <m:t>out</m:t>
                            </m:r>
                          </m:sub>
                          <m:sup>
                            <m:f>
                              <m:fPr>
                                <m:ctrlPr>
                                  <a:rPr lang="en-US" i="1">
                                    <a:solidFill>
                                      <a:schemeClr val="tx1">
                                        <a:lumMod val="95000"/>
                                        <a:lumOff val="5000"/>
                                      </a:schemeClr>
                                    </a:solidFill>
                                    <a:effectLst/>
                                    <a:latin typeface="Cambria Math" panose="02040503050406030204" pitchFamily="18" charset="0"/>
                                  </a:rPr>
                                </m:ctrlPr>
                              </m:fPr>
                              <m:num>
                                <m:r>
                                  <m:rPr>
                                    <m:nor/>
                                  </m:rPr>
                                  <a:rPr lang="en-US" b="0" i="0" smtClean="0">
                                    <a:solidFill>
                                      <a:schemeClr val="tx1">
                                        <a:lumMod val="95000"/>
                                        <a:lumOff val="5000"/>
                                      </a:schemeClr>
                                    </a:solidFill>
                                    <a:effectLst/>
                                  </a:rPr>
                                  <m:t>2</m:t>
                                </m:r>
                              </m:num>
                              <m:den>
                                <m:r>
                                  <m:rPr>
                                    <m:nor/>
                                  </m:rPr>
                                  <a:rPr lang="en-US" b="0" i="0" smtClean="0">
                                    <a:solidFill>
                                      <a:schemeClr val="tx1">
                                        <a:lumMod val="95000"/>
                                        <a:lumOff val="5000"/>
                                      </a:schemeClr>
                                    </a:solidFill>
                                    <a:effectLst/>
                                  </a:rPr>
                                  <m:t>7</m:t>
                                </m:r>
                              </m:den>
                            </m:f>
                          </m:sup>
                        </m:sSubSup>
                        <m:r>
                          <m:rPr>
                            <m:nor/>
                          </m:rPr>
                          <a:rPr lang="en-US" i="0">
                            <a:solidFill>
                              <a:schemeClr val="tx1">
                                <a:lumMod val="95000"/>
                                <a:lumOff val="5000"/>
                              </a:schemeClr>
                            </a:solidFill>
                            <a:effectLst/>
                          </a:rPr>
                          <m:t>−</m:t>
                        </m:r>
                        <m:sSubSup>
                          <m:sSubSupPr>
                            <m:ctrlPr>
                              <a:rPr lang="en-US" i="1">
                                <a:solidFill>
                                  <a:schemeClr val="tx1">
                                    <a:lumMod val="95000"/>
                                    <a:lumOff val="5000"/>
                                  </a:schemeClr>
                                </a:solidFill>
                                <a:effectLst/>
                                <a:latin typeface="Cambria Math" panose="02040503050406030204" pitchFamily="18" charset="0"/>
                              </a:rPr>
                            </m:ctrlPr>
                          </m:sSubSupPr>
                          <m:e>
                            <m:r>
                              <m:rPr>
                                <m:nor/>
                              </m:rPr>
                              <a:rPr lang="en-US" i="0">
                                <a:solidFill>
                                  <a:schemeClr val="tx1">
                                    <a:lumMod val="95000"/>
                                    <a:lumOff val="5000"/>
                                  </a:schemeClr>
                                </a:solidFill>
                                <a:effectLst/>
                              </a:rPr>
                              <m:t>P</m:t>
                            </m:r>
                          </m:e>
                          <m:sub>
                            <m:r>
                              <m:rPr>
                                <m:nor/>
                              </m:rPr>
                              <a:rPr lang="en-US" i="0">
                                <a:solidFill>
                                  <a:schemeClr val="tx1">
                                    <a:lumMod val="95000"/>
                                    <a:lumOff val="5000"/>
                                  </a:schemeClr>
                                </a:solidFill>
                                <a:effectLst/>
                              </a:rPr>
                              <m:t>atm</m:t>
                            </m:r>
                          </m:sub>
                          <m:sup>
                            <m:f>
                              <m:fPr>
                                <m:ctrlPr>
                                  <a:rPr lang="en-US" i="1">
                                    <a:solidFill>
                                      <a:schemeClr val="tx1">
                                        <a:lumMod val="95000"/>
                                        <a:lumOff val="5000"/>
                                      </a:schemeClr>
                                    </a:solidFill>
                                    <a:effectLst/>
                                    <a:latin typeface="Cambria Math" panose="02040503050406030204" pitchFamily="18" charset="0"/>
                                  </a:rPr>
                                </m:ctrlPr>
                              </m:fPr>
                              <m:num>
                                <m:r>
                                  <m:rPr>
                                    <m:nor/>
                                  </m:rPr>
                                  <a:rPr lang="en-US" b="0" i="0" smtClean="0">
                                    <a:solidFill>
                                      <a:schemeClr val="tx1">
                                        <a:lumMod val="95000"/>
                                        <a:lumOff val="5000"/>
                                      </a:schemeClr>
                                    </a:solidFill>
                                    <a:effectLst/>
                                  </a:rPr>
                                  <m:t>2</m:t>
                                </m:r>
                              </m:num>
                              <m:den>
                                <m:r>
                                  <m:rPr>
                                    <m:nor/>
                                  </m:rPr>
                                  <a:rPr lang="en-US" b="0" i="0" smtClean="0">
                                    <a:solidFill>
                                      <a:schemeClr val="tx1">
                                        <a:lumMod val="95000"/>
                                        <a:lumOff val="5000"/>
                                      </a:schemeClr>
                                    </a:solidFill>
                                    <a:effectLst/>
                                  </a:rPr>
                                  <m:t>7</m:t>
                                </m:r>
                              </m:den>
                            </m:f>
                          </m:sup>
                        </m:sSubSup>
                      </m:e>
                    </m:d>
                  </m:oMath>
                </a14:m>
                <a:endParaRPr lang="en-US">
                  <a:solidFill>
                    <a:schemeClr val="tx1">
                      <a:lumMod val="95000"/>
                      <a:lumOff val="5000"/>
                    </a:schemeClr>
                  </a:solidFill>
                </a:endParaRPr>
              </a:p>
              <a:p>
                <a:pPr lvl="1"/>
                <a:r>
                  <a:rPr lang="en-US">
                    <a:solidFill>
                      <a:srgbClr val="000000"/>
                    </a:solidFill>
                  </a:rPr>
                  <a:t>Where </a:t>
                </a:r>
                <a14:m>
                  <m:oMath xmlns:m="http://schemas.openxmlformats.org/officeDocument/2006/math">
                    <m:r>
                      <m:rPr>
                        <m:nor/>
                      </m:rPr>
                      <a:rPr lang="en-US" i="0" smtClean="0">
                        <a:solidFill>
                          <a:srgbClr val="000000"/>
                        </a:solidFill>
                        <a:effectLst/>
                      </a:rPr>
                      <m:t>K</m:t>
                    </m:r>
                    <m:r>
                      <m:rPr>
                        <m:nor/>
                      </m:rPr>
                      <a:rPr lang="en-US" i="0" smtClean="0">
                        <a:solidFill>
                          <a:srgbClr val="000000"/>
                        </a:solidFill>
                        <a:effectLst/>
                      </a:rPr>
                      <m:t>=</m:t>
                    </m:r>
                    <m:sSub>
                      <m:sSubPr>
                        <m:ctrlPr>
                          <a:rPr lang="en-US" i="1">
                            <a:solidFill>
                              <a:srgbClr val="000000"/>
                            </a:solidFill>
                            <a:effectLst/>
                            <a:latin typeface="Cambria Math" panose="02040503050406030204" pitchFamily="18" charset="0"/>
                          </a:rPr>
                        </m:ctrlPr>
                      </m:sSubPr>
                      <m:e>
                        <m:r>
                          <m:rPr>
                            <m:nor/>
                          </m:rPr>
                          <a:rPr lang="en-US" i="0">
                            <a:solidFill>
                              <a:srgbClr val="000000"/>
                            </a:solidFill>
                            <a:effectLst/>
                          </a:rPr>
                          <m:t>P</m:t>
                        </m:r>
                      </m:e>
                      <m:sub>
                        <m:r>
                          <m:rPr>
                            <m:nor/>
                          </m:rPr>
                          <a:rPr lang="en-US" b="0" i="0" smtClean="0">
                            <a:solidFill>
                              <a:srgbClr val="000000"/>
                            </a:solidFill>
                            <a:effectLst/>
                            <a:latin typeface="Cambria Math" panose="02040503050406030204" pitchFamily="18" charset="0"/>
                          </a:rPr>
                          <m:t>atm</m:t>
                        </m:r>
                      </m:sub>
                    </m:sSub>
                    <m:sSubSup>
                      <m:sSubSupPr>
                        <m:ctrlPr>
                          <a:rPr lang="en-US" i="1">
                            <a:solidFill>
                              <a:srgbClr val="000000"/>
                            </a:solidFill>
                            <a:effectLst/>
                            <a:latin typeface="Cambria Math" panose="02040503050406030204" pitchFamily="18" charset="0"/>
                          </a:rPr>
                        </m:ctrlPr>
                      </m:sSubSupPr>
                      <m:e>
                        <m:r>
                          <m:rPr>
                            <m:nor/>
                          </m:rPr>
                          <a:rPr lang="en-US" i="0">
                            <a:solidFill>
                              <a:srgbClr val="000000"/>
                            </a:solidFill>
                            <a:effectLst/>
                          </a:rPr>
                          <m:t>V</m:t>
                        </m:r>
                      </m:e>
                      <m:sub>
                        <m:r>
                          <m:rPr>
                            <m:nor/>
                          </m:rPr>
                          <a:rPr lang="en-US" b="0" i="0" smtClean="0">
                            <a:solidFill>
                              <a:srgbClr val="000000"/>
                            </a:solidFill>
                            <a:effectLst/>
                            <a:latin typeface="Cambria Math" panose="02040503050406030204" pitchFamily="18" charset="0"/>
                          </a:rPr>
                          <m:t>m</m:t>
                        </m:r>
                        <m:r>
                          <m:rPr>
                            <m:nor/>
                          </m:rPr>
                          <a:rPr lang="en-US" b="0" i="0" smtClean="0">
                            <a:solidFill>
                              <a:srgbClr val="000000"/>
                            </a:solidFill>
                            <a:effectLst/>
                            <a:latin typeface="Cambria Math" panose="02040503050406030204" pitchFamily="18" charset="0"/>
                          </a:rPr>
                          <m:t>,</m:t>
                        </m:r>
                        <m:r>
                          <m:rPr>
                            <m:nor/>
                          </m:rPr>
                          <a:rPr lang="en-US" b="0" i="0" smtClean="0">
                            <a:solidFill>
                              <a:srgbClr val="000000"/>
                            </a:solidFill>
                            <a:effectLst/>
                            <a:latin typeface="Cambria Math" panose="02040503050406030204" pitchFamily="18" charset="0"/>
                          </a:rPr>
                          <m:t>atm</m:t>
                        </m:r>
                      </m:sub>
                      <m:sup>
                        <m:r>
                          <m:rPr>
                            <m:nor/>
                          </m:rPr>
                          <a:rPr lang="en-US" b="0" i="0" smtClean="0">
                            <a:solidFill>
                              <a:srgbClr val="000000"/>
                            </a:solidFill>
                            <a:effectLst/>
                          </a:rPr>
                          <m:t>1.4</m:t>
                        </m:r>
                      </m:sup>
                    </m:sSubSup>
                  </m:oMath>
                </a14:m>
                <a:endParaRPr lang="en-US">
                  <a:solidFill>
                    <a:schemeClr val="tx1">
                      <a:lumMod val="95000"/>
                      <a:lumOff val="5000"/>
                    </a:schemeClr>
                  </a:solidFill>
                </a:endParaRPr>
              </a:p>
              <a:p>
                <a:pPr>
                  <a:buClrTx/>
                </a:pPr>
                <a:r>
                  <a:rPr lang="en-US">
                    <a:solidFill>
                      <a:schemeClr val="tx1">
                        <a:lumMod val="95000"/>
                        <a:lumOff val="5000"/>
                      </a:schemeClr>
                    </a:solidFill>
                  </a:rPr>
                  <a:t>More work is required to pressurize air adiabatically than isothermally</a:t>
                </a:r>
              </a:p>
              <a:p>
                <a:pPr>
                  <a:buClrTx/>
                </a:pPr>
                <a:r>
                  <a:rPr lang="en-US">
                    <a:solidFill>
                      <a:schemeClr val="tx1">
                        <a:lumMod val="95000"/>
                        <a:lumOff val="5000"/>
                      </a:schemeClr>
                    </a:solidFill>
                  </a:rPr>
                  <a:t>For an adiabatic compressor, the air is not only pressurized but also increases in temperature</a:t>
                </a:r>
              </a:p>
              <a:p>
                <a:pPr lvl="1"/>
                <a:r>
                  <a:rPr lang="en-US">
                    <a:solidFill>
                      <a:schemeClr val="tx1">
                        <a:lumMod val="95000"/>
                        <a:lumOff val="5000"/>
                      </a:schemeClr>
                    </a:solidFill>
                  </a:rPr>
                  <a:t>This heat will be lost to the environment if not recovered and stored, like in A-CAES</a:t>
                </a:r>
              </a:p>
            </p:txBody>
          </p:sp>
        </mc:Choice>
        <mc:Fallback xmlns="">
          <p:sp>
            <p:nvSpPr>
              <p:cNvPr id="3" name="Text Placeholder 2">
                <a:extLst>
                  <a:ext uri="{FF2B5EF4-FFF2-40B4-BE49-F238E27FC236}">
                    <a16:creationId xmlns:a16="http://schemas.microsoft.com/office/drawing/2014/main" id="{06689319-2B84-DD16-C6E1-C53A7CBEC9B9}"/>
                  </a:ext>
                </a:extLst>
              </p:cNvPr>
              <p:cNvSpPr>
                <a:spLocks noGrp="1" noRot="1" noChangeAspect="1" noMove="1" noResize="1" noEditPoints="1" noAdjustHandles="1" noChangeArrowheads="1" noChangeShapeType="1" noTextEdit="1"/>
              </p:cNvSpPr>
              <p:nvPr>
                <p:ph type="body" idx="1"/>
              </p:nvPr>
            </p:nvSpPr>
            <p:spPr>
              <a:xfrm>
                <a:off x="86995" y="574625"/>
                <a:ext cx="5327105" cy="3416400"/>
              </a:xfrm>
              <a:blipFill>
                <a:blip r:embed="rId3"/>
                <a:stretch>
                  <a:fillRect b="-8021"/>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6EA711D9-9898-963A-A7C6-CDC953CF6399}"/>
              </a:ext>
            </a:extLst>
          </p:cNvPr>
          <p:cNvGraphicFramePr>
            <a:graphicFrameLocks noChangeAspect="1"/>
          </p:cNvGraphicFramePr>
          <p:nvPr>
            <p:extLst>
              <p:ext uri="{D42A27DB-BD31-4B8C-83A1-F6EECF244321}">
                <p14:modId xmlns:p14="http://schemas.microsoft.com/office/powerpoint/2010/main" val="2982573042"/>
              </p:ext>
            </p:extLst>
          </p:nvPr>
        </p:nvGraphicFramePr>
        <p:xfrm>
          <a:off x="5414101" y="116232"/>
          <a:ext cx="3642903" cy="21186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BF052541-75B6-3341-9416-FD2563BED02D}"/>
              </a:ext>
            </a:extLst>
          </p:cNvPr>
          <p:cNvGraphicFramePr>
            <a:graphicFrameLocks noChangeAspect="1"/>
          </p:cNvGraphicFramePr>
          <p:nvPr>
            <p:extLst>
              <p:ext uri="{D42A27DB-BD31-4B8C-83A1-F6EECF244321}">
                <p14:modId xmlns:p14="http://schemas.microsoft.com/office/powerpoint/2010/main" val="118025106"/>
              </p:ext>
            </p:extLst>
          </p:nvPr>
        </p:nvGraphicFramePr>
        <p:xfrm>
          <a:off x="5638804" y="2878793"/>
          <a:ext cx="3129911" cy="1877947"/>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F15178-82EC-7C14-C31D-590066809846}"/>
                  </a:ext>
                </a:extLst>
              </p:cNvPr>
              <p:cNvSpPr txBox="1"/>
              <p:nvPr/>
            </p:nvSpPr>
            <p:spPr>
              <a:xfrm>
                <a:off x="5638804" y="2157513"/>
                <a:ext cx="3418200" cy="673518"/>
              </a:xfrm>
              <a:prstGeom prst="rect">
                <a:avLst/>
              </a:prstGeom>
              <a:noFill/>
            </p:spPr>
            <p:txBody>
              <a:bodyPr wrap="square" rtlCol="0">
                <a:spAutoFit/>
              </a:bodyPr>
              <a:lstStyle/>
              <a:p>
                <a:r>
                  <a:rPr lang="en-US" sz="1200" b="1">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Figure 3</a:t>
                </a:r>
                <a:r>
                  <a:rPr lang="en-US" sz="12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Work input to compressor to pressurize air to a given pressure </a:t>
                </a:r>
                <a14:m>
                  <m:oMath xmlns:m="http://schemas.openxmlformats.org/officeDocument/2006/math">
                    <m:sSub>
                      <m:sSubPr>
                        <m:ctrlPr>
                          <a:rPr lang="en-US" sz="1200" i="1" smtClean="0">
                            <a:solidFill>
                              <a:schemeClr val="tx1">
                                <a:lumMod val="95000"/>
                                <a:lumOff val="5000"/>
                              </a:schemeClr>
                            </a:solidFill>
                            <a:effectLst/>
                            <a:latin typeface="Cambria Math" panose="02040503050406030204" pitchFamily="18" charset="0"/>
                            <a:ea typeface="Calibri" panose="020F0502020204030204" pitchFamily="34" charset="0"/>
                          </a:rPr>
                        </m:ctrlPr>
                      </m:sSubPr>
                      <m:e>
                        <m:r>
                          <m:rPr>
                            <m:nor/>
                          </m:rPr>
                          <a:rPr lang="en-US" sz="1200" i="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m:t>P</m:t>
                        </m:r>
                      </m:e>
                      <m:sub>
                        <m:r>
                          <m:rPr>
                            <m:nor/>
                          </m:rPr>
                          <a:rPr lang="en-US" sz="1200" i="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m:t>compressor</m:t>
                        </m:r>
                        <m:r>
                          <m:rPr>
                            <m:nor/>
                          </m:rPr>
                          <a:rPr lang="en-US" sz="1200" i="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200" i="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m:t>out</m:t>
                        </m:r>
                      </m:sub>
                    </m:sSub>
                  </m:oMath>
                </a14:m>
                <a:r>
                  <a:rPr lang="en-US" sz="120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Ideal gas equation used. </a:t>
                </a:r>
                <a:endParaRPr lang="en-US"/>
              </a:p>
            </p:txBody>
          </p:sp>
        </mc:Choice>
        <mc:Fallback xmlns="">
          <p:sp>
            <p:nvSpPr>
              <p:cNvPr id="6" name="TextBox 5">
                <a:extLst>
                  <a:ext uri="{FF2B5EF4-FFF2-40B4-BE49-F238E27FC236}">
                    <a16:creationId xmlns:a16="http://schemas.microsoft.com/office/drawing/2014/main" id="{97F15178-82EC-7C14-C31D-590066809846}"/>
                  </a:ext>
                </a:extLst>
              </p:cNvPr>
              <p:cNvSpPr txBox="1">
                <a:spLocks noRot="1" noChangeAspect="1" noMove="1" noResize="1" noEditPoints="1" noAdjustHandles="1" noChangeArrowheads="1" noChangeShapeType="1" noTextEdit="1"/>
              </p:cNvSpPr>
              <p:nvPr/>
            </p:nvSpPr>
            <p:spPr>
              <a:xfrm>
                <a:off x="5638804" y="2157513"/>
                <a:ext cx="3418200" cy="673518"/>
              </a:xfrm>
              <a:prstGeom prst="rect">
                <a:avLst/>
              </a:prstGeom>
              <a:blipFill>
                <a:blip r:embed="rId6"/>
                <a:stretch>
                  <a:fillRect t="-909" b="-727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552DFF-5B31-4063-D9A5-86154CAF63E6}"/>
              </a:ext>
            </a:extLst>
          </p:cNvPr>
          <p:cNvSpPr txBox="1"/>
          <p:nvPr/>
        </p:nvSpPr>
        <p:spPr>
          <a:xfrm>
            <a:off x="5638804" y="4573669"/>
            <a:ext cx="3418200" cy="461665"/>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Times New Roman" panose="02020603050405020304" pitchFamily="18" charset="0"/>
              </a:rPr>
              <a:t>Figure 4</a:t>
            </a:r>
            <a:r>
              <a:rPr lang="en-US" sz="1200">
                <a:solidFill>
                  <a:srgbClr val="000000"/>
                </a:solidFill>
                <a:effectLst/>
                <a:latin typeface="Times New Roman" panose="02020603050405020304" pitchFamily="18" charset="0"/>
                <a:ea typeface="Times New Roman" panose="02020603050405020304" pitchFamily="18" charset="0"/>
              </a:rPr>
              <a:t>. Outlet temperature of air from adiabatic compression. </a:t>
            </a:r>
            <a:endParaRPr lang="en-US"/>
          </a:p>
        </p:txBody>
      </p:sp>
    </p:spTree>
    <p:extLst>
      <p:ext uri="{BB962C8B-B14F-4D97-AF65-F5344CB8AC3E}">
        <p14:creationId xmlns:p14="http://schemas.microsoft.com/office/powerpoint/2010/main" val="3573637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548D-AFD7-8285-0478-332E6203BC9F}"/>
              </a:ext>
            </a:extLst>
          </p:cNvPr>
          <p:cNvSpPr>
            <a:spLocks noGrp="1"/>
          </p:cNvSpPr>
          <p:nvPr>
            <p:ph type="title"/>
          </p:nvPr>
        </p:nvSpPr>
        <p:spPr>
          <a:xfrm>
            <a:off x="311700" y="1925"/>
            <a:ext cx="8520600" cy="572700"/>
          </a:xfrm>
        </p:spPr>
        <p:txBody>
          <a:bodyPr>
            <a:normAutofit fontScale="90000"/>
          </a:bodyPr>
          <a:lstStyle/>
          <a:p>
            <a:r>
              <a:rPr lang="en-US"/>
              <a:t>Process Simulation PFD</a:t>
            </a:r>
          </a:p>
        </p:txBody>
      </p:sp>
      <p:sp>
        <p:nvSpPr>
          <p:cNvPr id="3" name="Text Placeholder 2">
            <a:extLst>
              <a:ext uri="{FF2B5EF4-FFF2-40B4-BE49-F238E27FC236}">
                <a16:creationId xmlns:a16="http://schemas.microsoft.com/office/drawing/2014/main" id="{13FD9594-279C-AB01-A895-228F02D25D01}"/>
              </a:ext>
            </a:extLst>
          </p:cNvPr>
          <p:cNvSpPr>
            <a:spLocks noGrp="1"/>
          </p:cNvSpPr>
          <p:nvPr>
            <p:ph type="body" idx="1"/>
          </p:nvPr>
        </p:nvSpPr>
        <p:spPr>
          <a:xfrm>
            <a:off x="311700" y="574625"/>
            <a:ext cx="8520600" cy="3416400"/>
          </a:xfrm>
        </p:spPr>
        <p:txBody>
          <a:bodyPr/>
          <a:lstStyle/>
          <a:p>
            <a:r>
              <a:rPr lang="en-US">
                <a:solidFill>
                  <a:schemeClr val="tx1">
                    <a:lumMod val="95000"/>
                    <a:lumOff val="5000"/>
                  </a:schemeClr>
                </a:solidFill>
              </a:rPr>
              <a:t>Compressor Train has a low- and high-pressure compressor</a:t>
            </a:r>
          </a:p>
          <a:p>
            <a:pPr lvl="1"/>
            <a:r>
              <a:rPr lang="en-US">
                <a:solidFill>
                  <a:schemeClr val="tx1">
                    <a:lumMod val="95000"/>
                    <a:lumOff val="5000"/>
                  </a:schemeClr>
                </a:solidFill>
              </a:rPr>
              <a:t>Cooler after each</a:t>
            </a:r>
          </a:p>
          <a:p>
            <a:r>
              <a:rPr lang="en-US">
                <a:solidFill>
                  <a:schemeClr val="tx1">
                    <a:lumMod val="95000"/>
                    <a:lumOff val="5000"/>
                  </a:schemeClr>
                </a:solidFill>
              </a:rPr>
              <a:t>Turbine train as a high- and low-pressure turbine</a:t>
            </a:r>
          </a:p>
          <a:p>
            <a:pPr lvl="1"/>
            <a:r>
              <a:rPr lang="en-US">
                <a:solidFill>
                  <a:schemeClr val="tx1">
                    <a:lumMod val="95000"/>
                    <a:lumOff val="5000"/>
                  </a:schemeClr>
                </a:solidFill>
              </a:rPr>
              <a:t>Heater before each</a:t>
            </a:r>
          </a:p>
          <a:p>
            <a:r>
              <a:rPr lang="en-US">
                <a:solidFill>
                  <a:schemeClr val="tx1">
                    <a:lumMod val="95000"/>
                    <a:lumOff val="5000"/>
                  </a:schemeClr>
                </a:solidFill>
              </a:rPr>
              <a:t>Thermal energy storage system with some loss fraction</a:t>
            </a:r>
          </a:p>
        </p:txBody>
      </p:sp>
      <p:pic>
        <p:nvPicPr>
          <p:cNvPr id="4" name="Picture 3" descr="Graphical user interface, diagram, application&#10;&#10;Description automatically generated">
            <a:extLst>
              <a:ext uri="{FF2B5EF4-FFF2-40B4-BE49-F238E27FC236}">
                <a16:creationId xmlns:a16="http://schemas.microsoft.com/office/drawing/2014/main" id="{1B363A08-113D-776A-4167-F8AF564B4A31}"/>
              </a:ext>
            </a:extLst>
          </p:cNvPr>
          <p:cNvPicPr>
            <a:picLocks noChangeAspect="1"/>
          </p:cNvPicPr>
          <p:nvPr/>
        </p:nvPicPr>
        <p:blipFill rotWithShape="1">
          <a:blip r:embed="rId2"/>
          <a:srcRect l="13718" t="23476" r="5256" b="27521"/>
          <a:stretch/>
        </p:blipFill>
        <p:spPr bwMode="auto">
          <a:xfrm>
            <a:off x="2241341" y="2350193"/>
            <a:ext cx="6311477" cy="2147162"/>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1DDC28A-F6B2-416F-C115-D39F94C66F7B}"/>
              </a:ext>
            </a:extLst>
          </p:cNvPr>
          <p:cNvSpPr txBox="1"/>
          <p:nvPr/>
        </p:nvSpPr>
        <p:spPr>
          <a:xfrm>
            <a:off x="2241341" y="4497355"/>
            <a:ext cx="5865845" cy="492443"/>
          </a:xfrm>
          <a:prstGeom prst="rect">
            <a:avLst/>
          </a:prstGeom>
          <a:noFill/>
        </p:spPr>
        <p:txBody>
          <a:bodyPr wrap="square" rtlCol="0">
            <a:spAutoFit/>
          </a:bodyPr>
          <a:lstStyle/>
          <a:p>
            <a:r>
              <a:rPr lang="en-US" sz="1200" b="1">
                <a:effectLst/>
                <a:latin typeface="Times New Roman" panose="02020603050405020304" pitchFamily="18" charset="0"/>
                <a:ea typeface="Calibri" panose="020F0502020204030204" pitchFamily="34" charset="0"/>
              </a:rPr>
              <a:t>Figure 15</a:t>
            </a:r>
            <a:r>
              <a:rPr lang="en-US" sz="1200">
                <a:effectLst/>
                <a:latin typeface="Times New Roman" panose="02020603050405020304" pitchFamily="18" charset="0"/>
                <a:ea typeface="Calibri" panose="020F0502020204030204" pitchFamily="34" charset="0"/>
              </a:rPr>
              <a:t>. Process Flow Diagram of simplified A-CAES process in Aspen Plus V11. </a:t>
            </a:r>
          </a:p>
          <a:p>
            <a:endParaRPr lang="en-US"/>
          </a:p>
        </p:txBody>
      </p:sp>
    </p:spTree>
    <p:extLst>
      <p:ext uri="{BB962C8B-B14F-4D97-AF65-F5344CB8AC3E}">
        <p14:creationId xmlns:p14="http://schemas.microsoft.com/office/powerpoint/2010/main" val="114402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Environmental and Community Concern</a:t>
            </a:r>
            <a:endParaRPr/>
          </a:p>
        </p:txBody>
      </p:sp>
      <p:sp>
        <p:nvSpPr>
          <p:cNvPr id="145" name="Google Shape;14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r>
              <a:rPr lang="en-US">
                <a:solidFill>
                  <a:schemeClr val="tx1"/>
                </a:solidFill>
                <a:latin typeface="Times New Roman" panose="02020603050405020304" pitchFamily="18" charset="0"/>
                <a:cs typeface="Times New Roman" panose="02020603050405020304" pitchFamily="18" charset="0"/>
              </a:rPr>
              <a:t>Collapse of mine wil</a:t>
            </a:r>
            <a:r>
              <a:rPr lang="en-US">
                <a:solidFill>
                  <a:schemeClr val="tx1"/>
                </a:solidFill>
              </a:rPr>
              <a:t>l have environmental effects as well</a:t>
            </a:r>
          </a:p>
          <a:p>
            <a:pPr marL="742950" lvl="1" indent="-285750"/>
            <a:r>
              <a:rPr lang="en-US">
                <a:solidFill>
                  <a:schemeClr val="tx1"/>
                </a:solidFill>
              </a:rPr>
              <a:t>Link between salt bed and lake will increase salinity, negatively affecting the lake ecosystem</a:t>
            </a:r>
          </a:p>
          <a:p>
            <a:pPr marL="742950" lvl="1" indent="-285750"/>
            <a:r>
              <a:rPr lang="en-US">
                <a:solidFill>
                  <a:schemeClr val="tx1"/>
                </a:solidFill>
              </a:rPr>
              <a:t>Community members have expressed concerns in decreased property value</a:t>
            </a:r>
          </a:p>
          <a:p>
            <a:pPr marL="285750" indent="-285750"/>
            <a:r>
              <a:rPr lang="en-US">
                <a:solidFill>
                  <a:schemeClr val="tx1"/>
                </a:solidFill>
              </a:rPr>
              <a:t>If underground pathways for groundwater are altered, it may decrease its availability</a:t>
            </a:r>
          </a:p>
          <a:p>
            <a:pPr marL="742950" lvl="1" indent="-285750"/>
            <a:r>
              <a:rPr lang="en-US">
                <a:solidFill>
                  <a:schemeClr val="tx1"/>
                </a:solidFill>
                <a:latin typeface="Times New Roman" panose="02020603050405020304" pitchFamily="18" charset="0"/>
                <a:cs typeface="Times New Roman" panose="02020603050405020304" pitchFamily="18" charset="0"/>
              </a:rPr>
              <a:t>R</a:t>
            </a:r>
            <a:r>
              <a:rPr lang="en-US">
                <a:solidFill>
                  <a:schemeClr val="tx1"/>
                </a:solidFill>
              </a:rPr>
              <a:t>educed local water levels and deteriorating water quality</a:t>
            </a:r>
          </a:p>
          <a:p>
            <a:pPr marL="285750" indent="-285750"/>
            <a:r>
              <a:rPr lang="en-US">
                <a:solidFill>
                  <a:schemeClr val="tx1"/>
                </a:solidFill>
                <a:latin typeface="Times New Roman" panose="02020603050405020304" pitchFamily="18" charset="0"/>
                <a:cs typeface="Times New Roman" panose="02020603050405020304" pitchFamily="18" charset="0"/>
              </a:rPr>
              <a:t>In 2013, Crestwood planned to store petroleum in salt caverns beneath Seneca Lake</a:t>
            </a:r>
          </a:p>
          <a:p>
            <a:pPr marL="742950" lvl="1" indent="-285750"/>
            <a:r>
              <a:rPr lang="en-US">
                <a:solidFill>
                  <a:schemeClr val="tx1"/>
                </a:solidFill>
              </a:rPr>
              <a:t>Severe public backlash due to concerns over leaks of brine and gas from the caverns, explosions and other catastrophic accidents, contaminated drinking water, impacts on tourism and the local wind industry, expansion of hydrofracking, and climate change</a:t>
            </a:r>
            <a:endParaRPr lang="en-US">
              <a:solidFill>
                <a:schemeClr val="tx1"/>
              </a:solidFill>
              <a:latin typeface="Times New Roman" panose="02020603050405020304" pitchFamily="18" charset="0"/>
              <a:cs typeface="Times New Roman" panose="02020603050405020304" pitchFamily="18" charset="0"/>
            </a:endParaRPr>
          </a:p>
          <a:p>
            <a:pPr marL="742950" lvl="1" indent="-285750">
              <a:spcAft>
                <a:spcPts val="1200"/>
              </a:spcAft>
            </a:pPr>
            <a:endParaRPr lang="en-US">
              <a:solidFill>
                <a:schemeClr val="tx1"/>
              </a:solidFill>
              <a:latin typeface="Times New Roman" panose="02020603050405020304" pitchFamily="18" charset="0"/>
              <a:cs typeface="Times New Roman" panose="02020603050405020304" pitchFamily="18" charset="0"/>
            </a:endParaRPr>
          </a:p>
          <a:p>
            <a:pPr marL="285750" indent="-285750">
              <a:spcAft>
                <a:spcPts val="1200"/>
              </a:spcAft>
            </a:pPr>
            <a:endParaRPr lang="en-US">
              <a:solidFill>
                <a:schemeClr val="tx1"/>
              </a:solidFill>
            </a:endParaRPr>
          </a:p>
        </p:txBody>
      </p:sp>
    </p:spTree>
    <p:extLst>
      <p:ext uri="{BB962C8B-B14F-4D97-AF65-F5344CB8AC3E}">
        <p14:creationId xmlns:p14="http://schemas.microsoft.com/office/powerpoint/2010/main" val="2395156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Regulation</a:t>
            </a:r>
            <a:endParaRPr/>
          </a:p>
        </p:txBody>
      </p:sp>
      <p:sp>
        <p:nvSpPr>
          <p:cNvPr id="145" name="Google Shape;14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r>
              <a:rPr lang="en-US">
                <a:solidFill>
                  <a:schemeClr val="tx1"/>
                </a:solidFill>
                <a:latin typeface="Times New Roman" panose="02020603050405020304" pitchFamily="18" charset="0"/>
                <a:cs typeface="Times New Roman" panose="02020603050405020304" pitchFamily="18" charset="0"/>
              </a:rPr>
              <a:t>Land beneath Cayuga Lake is owned by the state</a:t>
            </a:r>
          </a:p>
          <a:p>
            <a:pPr marL="742950" lvl="1" indent="-285750"/>
            <a:r>
              <a:rPr lang="en-US">
                <a:solidFill>
                  <a:schemeClr val="tx1"/>
                </a:solidFill>
              </a:rPr>
              <a:t>A permit from the NY Dept of Environmental Conservation is necessary</a:t>
            </a:r>
          </a:p>
          <a:p>
            <a:pPr marL="285750" indent="-285750"/>
            <a:r>
              <a:rPr lang="en-US">
                <a:solidFill>
                  <a:schemeClr val="tx1"/>
                </a:solidFill>
                <a:latin typeface="Times New Roman" panose="02020603050405020304" pitchFamily="18" charset="0"/>
                <a:cs typeface="Times New Roman" panose="02020603050405020304" pitchFamily="18" charset="0"/>
              </a:rPr>
              <a:t>Mines owned by Cargill Inc</a:t>
            </a:r>
          </a:p>
          <a:p>
            <a:pPr marL="742950" lvl="1" indent="-285750"/>
            <a:r>
              <a:rPr lang="en-US">
                <a:solidFill>
                  <a:schemeClr val="tx1"/>
                </a:solidFill>
              </a:rPr>
              <a:t>Negotiations must be made with Cargill</a:t>
            </a:r>
            <a:endParaRPr lang="en-US">
              <a:solidFill>
                <a:schemeClr val="tx1"/>
              </a:solidFill>
              <a:latin typeface="Times New Roman" panose="02020603050405020304" pitchFamily="18" charset="0"/>
              <a:cs typeface="Times New Roman" panose="02020603050405020304" pitchFamily="18" charset="0"/>
            </a:endParaRPr>
          </a:p>
          <a:p>
            <a:pPr marL="742950" lvl="1" indent="-285750">
              <a:spcAft>
                <a:spcPts val="1200"/>
              </a:spcAft>
            </a:pPr>
            <a:endParaRPr lang="en-US">
              <a:solidFill>
                <a:schemeClr val="tx1"/>
              </a:solidFill>
              <a:latin typeface="Times New Roman" panose="02020603050405020304" pitchFamily="18" charset="0"/>
              <a:cs typeface="Times New Roman" panose="02020603050405020304" pitchFamily="18" charset="0"/>
            </a:endParaRPr>
          </a:p>
          <a:p>
            <a:pPr marL="285750" indent="-285750">
              <a:spcAft>
                <a:spcPts val="1200"/>
              </a:spcAft>
            </a:pPr>
            <a:endParaRPr lang="en-US">
              <a:solidFill>
                <a:schemeClr val="tx1"/>
              </a:solidFill>
            </a:endParaRPr>
          </a:p>
        </p:txBody>
      </p:sp>
    </p:spTree>
    <p:extLst>
      <p:ext uri="{BB962C8B-B14F-4D97-AF65-F5344CB8AC3E}">
        <p14:creationId xmlns:p14="http://schemas.microsoft.com/office/powerpoint/2010/main" val="3642561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E5CCAF6-35B4-FAA8-E874-6D91099241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10"/>
          <a:stretch/>
        </p:blipFill>
        <p:spPr bwMode="auto">
          <a:xfrm>
            <a:off x="1234631" y="396999"/>
            <a:ext cx="6674738" cy="43495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5159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3B4E53C0-D9AA-3C14-6579-7682286515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4597" y="396999"/>
            <a:ext cx="6714805" cy="4349502"/>
          </a:xfrm>
          <a:prstGeom prst="rect">
            <a:avLst/>
          </a:prstGeom>
        </p:spPr>
      </p:pic>
    </p:spTree>
    <p:extLst>
      <p:ext uri="{BB962C8B-B14F-4D97-AF65-F5344CB8AC3E}">
        <p14:creationId xmlns:p14="http://schemas.microsoft.com/office/powerpoint/2010/main" val="3218582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Transmission</a:t>
            </a:r>
            <a:endParaRPr/>
          </a:p>
        </p:txBody>
      </p:sp>
      <p:sp>
        <p:nvSpPr>
          <p:cNvPr id="3" name="Text Placeholder 2">
            <a:extLst>
              <a:ext uri="{FF2B5EF4-FFF2-40B4-BE49-F238E27FC236}">
                <a16:creationId xmlns:a16="http://schemas.microsoft.com/office/drawing/2014/main" id="{E6CF6CE1-37F7-0A9C-D0EC-1C86F82766BB}"/>
              </a:ext>
            </a:extLst>
          </p:cNvPr>
          <p:cNvSpPr>
            <a:spLocks noGrp="1"/>
          </p:cNvSpPr>
          <p:nvPr>
            <p:ph type="body" idx="1"/>
          </p:nvPr>
        </p:nvSpPr>
        <p:spPr>
          <a:xfrm>
            <a:off x="311700" y="1152475"/>
            <a:ext cx="2736300" cy="3416400"/>
          </a:xfrm>
        </p:spPr>
        <p:txBody>
          <a:bodyPr/>
          <a:lstStyle/>
          <a:p>
            <a:r>
              <a:rPr lang="en-US">
                <a:solidFill>
                  <a:schemeClr val="tx1"/>
                </a:solidFill>
              </a:rPr>
              <a:t>Only a few significant transmission lines around Cayuga Lake</a:t>
            </a:r>
          </a:p>
          <a:p>
            <a:r>
              <a:rPr lang="en-US">
                <a:solidFill>
                  <a:schemeClr val="tx1"/>
                </a:solidFill>
              </a:rPr>
              <a:t>A CAES facility would require upgrades to this infrastructure</a:t>
            </a:r>
          </a:p>
        </p:txBody>
      </p:sp>
      <p:pic>
        <p:nvPicPr>
          <p:cNvPr id="2" name="Picture 1" descr="Graphical user interface, application, website&#10;&#10;Description automatically generated">
            <a:extLst>
              <a:ext uri="{FF2B5EF4-FFF2-40B4-BE49-F238E27FC236}">
                <a16:creationId xmlns:a16="http://schemas.microsoft.com/office/drawing/2014/main" id="{2F2EAE47-EE37-6D8A-0C87-B45232C8E697}"/>
              </a:ext>
            </a:extLst>
          </p:cNvPr>
          <p:cNvPicPr>
            <a:picLocks noChangeAspect="1"/>
          </p:cNvPicPr>
          <p:nvPr/>
        </p:nvPicPr>
        <p:blipFill rotWithShape="1">
          <a:blip r:embed="rId3">
            <a:extLst>
              <a:ext uri="{28A0092B-C50C-407E-A947-70E740481C1C}">
                <a14:useLocalDpi xmlns:a14="http://schemas.microsoft.com/office/drawing/2010/main" val="0"/>
              </a:ext>
            </a:extLst>
          </a:blip>
          <a:srcRect l="23204" t="17323" r="24744" b="21595"/>
          <a:stretch/>
        </p:blipFill>
        <p:spPr bwMode="auto">
          <a:xfrm>
            <a:off x="2895600" y="173686"/>
            <a:ext cx="6248400" cy="412432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1A673BBB-3F20-1A0F-E363-4B12A1C03032}"/>
              </a:ext>
            </a:extLst>
          </p:cNvPr>
          <p:cNvSpPr txBox="1"/>
          <p:nvPr/>
        </p:nvSpPr>
        <p:spPr>
          <a:xfrm>
            <a:off x="3197290" y="4516016"/>
            <a:ext cx="5268686" cy="276999"/>
          </a:xfrm>
          <a:prstGeom prst="rect">
            <a:avLst/>
          </a:prstGeom>
          <a:noFill/>
        </p:spPr>
        <p:txBody>
          <a:bodyPr wrap="square" rtlCol="0">
            <a:spAutoFit/>
          </a:bodyPr>
          <a:lstStyle/>
          <a:p>
            <a:r>
              <a:rPr lang="en-US" sz="1200" b="1">
                <a:effectLst/>
                <a:latin typeface="Times New Roman" panose="02020603050405020304" pitchFamily="18" charset="0"/>
                <a:ea typeface="Calibri" panose="020F0502020204030204" pitchFamily="34" charset="0"/>
              </a:rPr>
              <a:t>Figure 18.</a:t>
            </a:r>
            <a:r>
              <a:rPr lang="en-US" sz="1200">
                <a:effectLst/>
                <a:latin typeface="Times New Roman" panose="02020603050405020304" pitchFamily="18" charset="0"/>
                <a:ea typeface="Calibri" panose="020F0502020204030204" pitchFamily="34" charset="0"/>
              </a:rPr>
              <a:t> Transmission lines in NYS and around Cayuga Lake. </a:t>
            </a:r>
            <a:endParaRPr lang="en-US" sz="1200"/>
          </a:p>
        </p:txBody>
      </p:sp>
    </p:spTree>
    <p:extLst>
      <p:ext uri="{BB962C8B-B14F-4D97-AF65-F5344CB8AC3E}">
        <p14:creationId xmlns:p14="http://schemas.microsoft.com/office/powerpoint/2010/main" val="129379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72" name="Google Shape;72;p16"/>
          <p:cNvSpPr txBox="1">
            <a:spLocks noGrp="1"/>
          </p:cNvSpPr>
          <p:nvPr>
            <p:ph type="body" idx="1"/>
          </p:nvPr>
        </p:nvSpPr>
        <p:spPr>
          <a:xfrm>
            <a:off x="311700" y="572700"/>
            <a:ext cx="8520600" cy="3783000"/>
          </a:xfrm>
          <a:prstGeom prst="rect">
            <a:avLst/>
          </a:prstGeom>
        </p:spPr>
        <p:txBody>
          <a:bodyPr spcFirstLastPara="1" wrap="square" lIns="91425" tIns="91425" rIns="91425" bIns="91425" anchor="t" anchorCtr="0">
            <a:normAutofit/>
          </a:bodyPr>
          <a:lstStyle/>
          <a:p>
            <a:pPr>
              <a:buClrTx/>
            </a:pPr>
            <a:r>
              <a:rPr lang="en-US">
                <a:solidFill>
                  <a:schemeClr val="tx1"/>
                </a:solidFill>
              </a:rPr>
              <a:t>Variable renewable energy generation is expected to increase significantly in the coming years</a:t>
            </a:r>
          </a:p>
          <a:p>
            <a:pPr lvl="1"/>
            <a:r>
              <a:rPr lang="en-US">
                <a:solidFill>
                  <a:schemeClr val="tx1"/>
                </a:solidFill>
                <a:latin typeface="Times New Roman" panose="02020603050405020304" pitchFamily="18" charset="0"/>
                <a:cs typeface="Times New Roman" panose="02020603050405020304" pitchFamily="18" charset="0"/>
              </a:rPr>
              <a:t>NYS </a:t>
            </a:r>
            <a:r>
              <a:rPr lang="en-US">
                <a:solidFill>
                  <a:schemeClr val="tx1"/>
                </a:solidFill>
              </a:rPr>
              <a:t>is targeting</a:t>
            </a:r>
            <a:r>
              <a:rPr lang="en-US">
                <a:solidFill>
                  <a:schemeClr val="tx1"/>
                </a:solidFill>
                <a:latin typeface="Times New Roman" panose="02020603050405020304" pitchFamily="18" charset="0"/>
                <a:cs typeface="Times New Roman" panose="02020603050405020304" pitchFamily="18" charset="0"/>
              </a:rPr>
              <a:t> 6,000 MW of solar by 2025 and 9,000 MW of offshore wind by 2035</a:t>
            </a:r>
            <a:r>
              <a:rPr lang="en-US" baseline="30000">
                <a:solidFill>
                  <a:schemeClr val="tx1"/>
                </a:solidFill>
                <a:latin typeface="Times New Roman" panose="02020603050405020304" pitchFamily="18" charset="0"/>
                <a:cs typeface="Times New Roman" panose="02020603050405020304" pitchFamily="18" charset="0"/>
              </a:rPr>
              <a:t>[1]</a:t>
            </a:r>
          </a:p>
          <a:p>
            <a:pPr>
              <a:buClrTx/>
            </a:pPr>
            <a:r>
              <a:rPr lang="en-US">
                <a:solidFill>
                  <a:schemeClr val="tx1"/>
                </a:solidFill>
              </a:rPr>
              <a:t>These electrical generation </a:t>
            </a:r>
            <a:r>
              <a:rPr lang="en-US">
                <a:solidFill>
                  <a:schemeClr val="tx1">
                    <a:lumMod val="95000"/>
                    <a:lumOff val="5000"/>
                  </a:schemeClr>
                </a:solidFill>
              </a:rPr>
              <a:t>technologies have short term and seasonal variability</a:t>
            </a:r>
          </a:p>
          <a:p>
            <a:pPr lvl="1"/>
            <a:r>
              <a:rPr lang="en-US">
                <a:solidFill>
                  <a:schemeClr val="tx1">
                    <a:lumMod val="95000"/>
                    <a:lumOff val="5000"/>
                  </a:schemeClr>
                </a:solidFill>
                <a:latin typeface="Times New Roman" panose="02020603050405020304" pitchFamily="18" charset="0"/>
                <a:cs typeface="Times New Roman" panose="02020603050405020304" pitchFamily="18" charset="0"/>
              </a:rPr>
              <a:t>Poor dispatchability and capacity factor</a:t>
            </a:r>
          </a:p>
          <a:p>
            <a:pPr lvl="1"/>
            <a:r>
              <a:rPr lang="en-US">
                <a:solidFill>
                  <a:schemeClr val="tx1">
                    <a:lumMod val="95000"/>
                    <a:lumOff val="5000"/>
                  </a:schemeClr>
                </a:solidFill>
                <a:latin typeface="Times New Roman" panose="02020603050405020304" pitchFamily="18" charset="0"/>
                <a:cs typeface="Times New Roman" panose="02020603050405020304" pitchFamily="18" charset="0"/>
              </a:rPr>
              <a:t>Risk of overgeneration</a:t>
            </a:r>
          </a:p>
          <a:p>
            <a:pPr>
              <a:buClrTx/>
            </a:pPr>
            <a:r>
              <a:rPr lang="en-US">
                <a:solidFill>
                  <a:schemeClr val="tx1">
                    <a:lumMod val="95000"/>
                    <a:lumOff val="5000"/>
                  </a:schemeClr>
                </a:solidFill>
              </a:rPr>
              <a:t>Energy storage presents a solution to the shortcomings of variable renewables</a:t>
            </a:r>
          </a:p>
          <a:p>
            <a:pPr>
              <a:buClrTx/>
            </a:pPr>
            <a:r>
              <a:rPr lang="en-US">
                <a:solidFill>
                  <a:schemeClr val="tx1"/>
                </a:solidFill>
              </a:rPr>
              <a:t>CAES is one such technology</a:t>
            </a:r>
          </a:p>
          <a:p>
            <a:pPr lvl="1"/>
            <a:r>
              <a:rPr lang="en-US">
                <a:solidFill>
                  <a:schemeClr val="tx1"/>
                </a:solidFill>
                <a:latin typeface="Times New Roman" panose="02020603050405020304" pitchFamily="18" charset="0"/>
                <a:cs typeface="Times New Roman" panose="02020603050405020304" pitchFamily="18" charset="0"/>
              </a:rPr>
              <a:t>Electrical energy is input into a gas compressor</a:t>
            </a:r>
          </a:p>
          <a:p>
            <a:pPr lvl="1"/>
            <a:r>
              <a:rPr lang="en-US">
                <a:solidFill>
                  <a:schemeClr val="tx1"/>
                </a:solidFill>
              </a:rPr>
              <a:t>High pressure gas is stored in a vessel</a:t>
            </a:r>
          </a:p>
          <a:p>
            <a:pPr lvl="1"/>
            <a:r>
              <a:rPr lang="en-US">
                <a:solidFill>
                  <a:schemeClr val="tx1"/>
                </a:solidFill>
                <a:latin typeface="Times New Roman" panose="02020603050405020304" pitchFamily="18" charset="0"/>
                <a:cs typeface="Times New Roman" panose="02020603050405020304" pitchFamily="18" charset="0"/>
              </a:rPr>
              <a:t>Energy can be recovered by running the compressed gas through a turbine</a:t>
            </a:r>
          </a:p>
          <a:p>
            <a:pPr lvl="1"/>
            <a:r>
              <a:rPr lang="en-US">
                <a:solidFill>
                  <a:schemeClr val="tx1"/>
                </a:solidFill>
                <a:latin typeface="Times New Roman" panose="02020603050405020304" pitchFamily="18" charset="0"/>
                <a:cs typeface="Times New Roman" panose="02020603050405020304" pitchFamily="18" charset="0"/>
              </a:rPr>
              <a:t>Advantages: high power generation, energy storage capacity, and long storage periods</a:t>
            </a:r>
            <a:r>
              <a:rPr lang="en-US" baseline="30000">
                <a:solidFill>
                  <a:schemeClr val="tx1"/>
                </a:solidFill>
                <a:latin typeface="Times New Roman" panose="02020603050405020304" pitchFamily="18" charset="0"/>
                <a:cs typeface="Times New Roman" panose="02020603050405020304" pitchFamily="18" charset="0"/>
              </a:rPr>
              <a:t>[2,3,4]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CAES</a:t>
            </a:r>
            <a:endParaRPr/>
          </a:p>
        </p:txBody>
      </p:sp>
      <p:sp>
        <p:nvSpPr>
          <p:cNvPr id="78" name="Google Shape;78;p17"/>
          <p:cNvSpPr txBox="1">
            <a:spLocks noGrp="1"/>
          </p:cNvSpPr>
          <p:nvPr>
            <p:ph type="body" idx="1"/>
          </p:nvPr>
        </p:nvSpPr>
        <p:spPr>
          <a:xfrm>
            <a:off x="311700" y="572700"/>
            <a:ext cx="8520600" cy="3908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Diabatic CAES (D-CAES)</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latin typeface="Times New Roman" panose="02020603050405020304" pitchFamily="18" charset="0"/>
                <a:cs typeface="Times New Roman" panose="02020603050405020304" pitchFamily="18" charset="0"/>
              </a:rPr>
              <a:t>Uses an external energy source (natural gas combustion) to reheat air prior to expansion in the turbine</a:t>
            </a:r>
          </a:p>
          <a:p>
            <a:pPr marL="914400" lvl="1" indent="-317500" algn="l" rtl="0">
              <a:spcBef>
                <a:spcPts val="0"/>
              </a:spcBef>
              <a:spcAft>
                <a:spcPts val="0"/>
              </a:spcAft>
              <a:buClr>
                <a:schemeClr val="dk1"/>
              </a:buClr>
              <a:buSzPts val="1400"/>
              <a:buChar char="○"/>
            </a:pPr>
            <a:r>
              <a:rPr lang="en-US">
                <a:solidFill>
                  <a:schemeClr val="dk1"/>
                </a:solidFill>
                <a:latin typeface="Times New Roman" panose="02020603050405020304" pitchFamily="18" charset="0"/>
                <a:cs typeface="Times New Roman" panose="02020603050405020304" pitchFamily="18" charset="0"/>
              </a:rPr>
              <a:t>Overall process efficiencies 40-60%</a:t>
            </a:r>
            <a:r>
              <a:rPr lang="en-US" baseline="30000">
                <a:solidFill>
                  <a:schemeClr val="dk1"/>
                </a:solidFill>
                <a:latin typeface="Times New Roman" panose="02020603050405020304" pitchFamily="18" charset="0"/>
                <a:cs typeface="Times New Roman" panose="02020603050405020304" pitchFamily="18" charset="0"/>
              </a:rPr>
              <a:t>[5,6]</a:t>
            </a:r>
          </a:p>
          <a:p>
            <a:pPr marL="457200" lvl="0" indent="-342900" algn="l" rtl="0">
              <a:spcBef>
                <a:spcPts val="0"/>
              </a:spcBef>
              <a:spcAft>
                <a:spcPts val="0"/>
              </a:spcAft>
              <a:buClr>
                <a:schemeClr val="dk1"/>
              </a:buClr>
              <a:buSzPts val="1800"/>
              <a:buChar char="●"/>
            </a:pPr>
            <a:r>
              <a:rPr lang="en">
                <a:solidFill>
                  <a:schemeClr val="dk1"/>
                </a:solidFill>
              </a:rPr>
              <a:t>Adiabatic CAES (A-CAES)</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latin typeface="Times New Roman" panose="02020603050405020304" pitchFamily="18" charset="0"/>
                <a:cs typeface="Times New Roman" panose="02020603050405020304" pitchFamily="18" charset="0"/>
              </a:rPr>
              <a:t>Heat from the compressed air is recovered and stored</a:t>
            </a:r>
          </a:p>
          <a:p>
            <a:pPr marL="914400" lvl="1" indent="-317500" algn="l" rtl="0">
              <a:spcBef>
                <a:spcPts val="0"/>
              </a:spcBef>
              <a:spcAft>
                <a:spcPts val="0"/>
              </a:spcAft>
              <a:buClr>
                <a:schemeClr val="dk1"/>
              </a:buClr>
              <a:buSzPts val="1400"/>
              <a:buChar char="○"/>
            </a:pPr>
            <a:r>
              <a:rPr lang="en-US">
                <a:solidFill>
                  <a:schemeClr val="dk1"/>
                </a:solidFill>
                <a:latin typeface="Times New Roman" panose="02020603050405020304" pitchFamily="18" charset="0"/>
                <a:cs typeface="Times New Roman" panose="02020603050405020304" pitchFamily="18" charset="0"/>
              </a:rPr>
              <a:t>Turbine inlet air is reheated with stored heat</a:t>
            </a:r>
          </a:p>
          <a:p>
            <a:pPr marL="914400" lvl="1" indent="-317500" algn="l" rtl="0">
              <a:spcBef>
                <a:spcPts val="0"/>
              </a:spcBef>
              <a:spcAft>
                <a:spcPts val="0"/>
              </a:spcAft>
              <a:buClr>
                <a:schemeClr val="dk1"/>
              </a:buClr>
              <a:buSzPts val="1400"/>
              <a:buChar char="○"/>
            </a:pPr>
            <a:r>
              <a:rPr lang="en-US">
                <a:solidFill>
                  <a:schemeClr val="dk1"/>
                </a:solidFill>
                <a:latin typeface="Times New Roman" panose="02020603050405020304" pitchFamily="18" charset="0"/>
                <a:cs typeface="Times New Roman" panose="02020603050405020304" pitchFamily="18" charset="0"/>
              </a:rPr>
              <a:t>Overall process efficiencies 60-70%</a:t>
            </a:r>
            <a:r>
              <a:rPr lang="en-US" baseline="30000">
                <a:solidFill>
                  <a:schemeClr val="dk1"/>
                </a:solidFill>
                <a:latin typeface="Times New Roman" panose="02020603050405020304" pitchFamily="18" charset="0"/>
                <a:cs typeface="Times New Roman" panose="02020603050405020304" pitchFamily="18" charset="0"/>
              </a:rPr>
              <a:t>[5,6]</a:t>
            </a:r>
          </a:p>
          <a:p>
            <a:pPr marL="457200" lvl="0" indent="-342900" algn="l" rtl="0">
              <a:spcBef>
                <a:spcPts val="0"/>
              </a:spcBef>
              <a:spcAft>
                <a:spcPts val="0"/>
              </a:spcAft>
              <a:buClr>
                <a:schemeClr val="dk1"/>
              </a:buClr>
              <a:buSzPts val="1800"/>
              <a:buChar char="●"/>
            </a:pPr>
            <a:r>
              <a:rPr lang="en">
                <a:solidFill>
                  <a:schemeClr val="dk1"/>
                </a:solidFill>
              </a:rPr>
              <a:t>Isothermal/Near-isothermal CAES (I-CAES)</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latin typeface="Times New Roman" panose="02020603050405020304" pitchFamily="18" charset="0"/>
                <a:cs typeface="Times New Roman" panose="02020603050405020304" pitchFamily="18" charset="0"/>
              </a:rPr>
              <a:t>Rapid heat exchange during compression and expansion keeps air at constant temperature</a:t>
            </a:r>
          </a:p>
          <a:p>
            <a:pPr marL="914400" lvl="1" indent="-317500" algn="l" rtl="0">
              <a:spcBef>
                <a:spcPts val="0"/>
              </a:spcBef>
              <a:spcAft>
                <a:spcPts val="0"/>
              </a:spcAft>
              <a:buClr>
                <a:schemeClr val="dk1"/>
              </a:buClr>
              <a:buSzPts val="1400"/>
              <a:buChar char="○"/>
            </a:pPr>
            <a:r>
              <a:rPr lang="en-US">
                <a:solidFill>
                  <a:schemeClr val="dk1"/>
                </a:solidFill>
                <a:latin typeface="Times New Roman" panose="02020603050405020304" pitchFamily="18" charset="0"/>
                <a:cs typeface="Times New Roman" panose="02020603050405020304" pitchFamily="18" charset="0"/>
              </a:rPr>
              <a:t>Overall process efficiencies 90-95%</a:t>
            </a:r>
            <a:r>
              <a:rPr lang="en-US" baseline="30000">
                <a:solidFill>
                  <a:schemeClr val="dk1"/>
                </a:solidFill>
                <a:latin typeface="Times New Roman" panose="02020603050405020304" pitchFamily="18" charset="0"/>
                <a:cs typeface="Times New Roman" panose="02020603050405020304" pitchFamily="18" charset="0"/>
              </a:rPr>
              <a:t>[7]</a:t>
            </a:r>
          </a:p>
          <a:p>
            <a:pPr marL="914400" lvl="1" indent="-317500" algn="l" rtl="0">
              <a:spcBef>
                <a:spcPts val="0"/>
              </a:spcBef>
              <a:spcAft>
                <a:spcPts val="0"/>
              </a:spcAft>
              <a:buClr>
                <a:schemeClr val="dk1"/>
              </a:buClr>
              <a:buSzPts val="1400"/>
              <a:buChar char="○"/>
            </a:pPr>
            <a:r>
              <a:rPr lang="en-US">
                <a:solidFill>
                  <a:schemeClr val="dk1"/>
                </a:solidFill>
                <a:latin typeface="Times New Roman" panose="02020603050405020304" pitchFamily="18" charset="0"/>
                <a:cs typeface="Times New Roman" panose="02020603050405020304" pitchFamily="18" charset="0"/>
              </a:rPr>
              <a:t>Not viable for high air flow rates and power capacities due to limitations in heat exchangers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8DE07-B7D2-F23B-C18D-76CCBA2E48F8}"/>
              </a:ext>
            </a:extLst>
          </p:cNvPr>
          <p:cNvSpPr>
            <a:spLocks noGrp="1"/>
          </p:cNvSpPr>
          <p:nvPr>
            <p:ph type="title"/>
          </p:nvPr>
        </p:nvSpPr>
        <p:spPr>
          <a:xfrm>
            <a:off x="311700" y="1925"/>
            <a:ext cx="8520600" cy="572700"/>
          </a:xfrm>
        </p:spPr>
        <p:txBody>
          <a:bodyPr>
            <a:normAutofit fontScale="90000"/>
          </a:bodyPr>
          <a:lstStyle/>
          <a:p>
            <a:r>
              <a:rPr lang="en-US"/>
              <a:t>CAES Process</a:t>
            </a:r>
          </a:p>
        </p:txBody>
      </p:sp>
      <p:grpSp>
        <p:nvGrpSpPr>
          <p:cNvPr id="4" name="Group 3">
            <a:extLst>
              <a:ext uri="{FF2B5EF4-FFF2-40B4-BE49-F238E27FC236}">
                <a16:creationId xmlns:a16="http://schemas.microsoft.com/office/drawing/2014/main" id="{8B35DE69-77D8-D792-41A3-BEEF1EAFED0C}"/>
              </a:ext>
            </a:extLst>
          </p:cNvPr>
          <p:cNvGrpSpPr>
            <a:grpSpLocks noChangeAspect="1"/>
          </p:cNvGrpSpPr>
          <p:nvPr/>
        </p:nvGrpSpPr>
        <p:grpSpPr>
          <a:xfrm>
            <a:off x="1692433" y="159683"/>
            <a:ext cx="5759134" cy="3897628"/>
            <a:chOff x="0" y="0"/>
            <a:chExt cx="5235764" cy="3543297"/>
          </a:xfrm>
        </p:grpSpPr>
        <p:grpSp>
          <p:nvGrpSpPr>
            <p:cNvPr id="5" name="Group 4">
              <a:extLst>
                <a:ext uri="{FF2B5EF4-FFF2-40B4-BE49-F238E27FC236}">
                  <a16:creationId xmlns:a16="http://schemas.microsoft.com/office/drawing/2014/main" id="{4B92FA3F-E746-A5AE-9A5E-FDA44FFF2261}"/>
                </a:ext>
              </a:extLst>
            </p:cNvPr>
            <p:cNvGrpSpPr/>
            <p:nvPr/>
          </p:nvGrpSpPr>
          <p:grpSpPr>
            <a:xfrm>
              <a:off x="0" y="555765"/>
              <a:ext cx="5235764" cy="2987532"/>
              <a:chOff x="0" y="555769"/>
              <a:chExt cx="5255350" cy="2999417"/>
            </a:xfrm>
          </p:grpSpPr>
          <p:sp>
            <p:nvSpPr>
              <p:cNvPr id="10" name="Rectangle: Rounded Corners 9">
                <a:extLst>
                  <a:ext uri="{FF2B5EF4-FFF2-40B4-BE49-F238E27FC236}">
                    <a16:creationId xmlns:a16="http://schemas.microsoft.com/office/drawing/2014/main" id="{AD080BFB-4200-16A2-B337-4C94AAF112DD}"/>
                  </a:ext>
                </a:extLst>
              </p:cNvPr>
              <p:cNvSpPr/>
              <p:nvPr/>
            </p:nvSpPr>
            <p:spPr>
              <a:xfrm>
                <a:off x="1705626" y="3026823"/>
                <a:ext cx="1761322" cy="52836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rPr>
                  <a:t>Storage Vessel </a:t>
                </a:r>
                <a:endParaRPr lang="en-US" sz="1200">
                  <a:effectLst/>
                  <a:latin typeface="Times New Roman" panose="02020603050405020304" pitchFamily="18" charset="0"/>
                  <a:ea typeface="Calibri" panose="020F0502020204030204" pitchFamily="34" charset="0"/>
                </a:endParaRPr>
              </a:p>
              <a:p>
                <a:pPr marL="0" marR="0" algn="ctr">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(e.g., salt cavern)</a:t>
                </a:r>
                <a:endParaRPr lang="en-US" sz="1200">
                  <a:effectLst/>
                  <a:latin typeface="Times New Roman" panose="02020603050405020304" pitchFamily="18" charset="0"/>
                  <a:ea typeface="Calibri" panose="020F0502020204030204" pitchFamily="34" charset="0"/>
                </a:endParaRPr>
              </a:p>
            </p:txBody>
          </p:sp>
          <p:sp>
            <p:nvSpPr>
              <p:cNvPr id="11" name="Oval 10">
                <a:extLst>
                  <a:ext uri="{FF2B5EF4-FFF2-40B4-BE49-F238E27FC236}">
                    <a16:creationId xmlns:a16="http://schemas.microsoft.com/office/drawing/2014/main" id="{A403B724-1E04-DAFB-9D54-26D15C5C3B1E}"/>
                  </a:ext>
                </a:extLst>
              </p:cNvPr>
              <p:cNvSpPr/>
              <p:nvPr/>
            </p:nvSpPr>
            <p:spPr>
              <a:xfrm>
                <a:off x="190377" y="2506948"/>
                <a:ext cx="383448" cy="367229"/>
              </a:xfrm>
              <a:prstGeom prst="ellipse">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p:txBody>
          </p:sp>
          <p:cxnSp>
            <p:nvCxnSpPr>
              <p:cNvPr id="12" name="Straight Arrow Connector 11">
                <a:extLst>
                  <a:ext uri="{FF2B5EF4-FFF2-40B4-BE49-F238E27FC236}">
                    <a16:creationId xmlns:a16="http://schemas.microsoft.com/office/drawing/2014/main" id="{C250E80C-F35B-6C8D-6C45-167ACB60E043}"/>
                  </a:ext>
                </a:extLst>
              </p:cNvPr>
              <p:cNvCxnSpPr/>
              <p:nvPr/>
            </p:nvCxnSpPr>
            <p:spPr>
              <a:xfrm>
                <a:off x="573825" y="2690563"/>
                <a:ext cx="201902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D817754-A00A-1EAC-16AA-1F0C3D1142FE}"/>
                  </a:ext>
                </a:extLst>
              </p:cNvPr>
              <p:cNvCxnSpPr/>
              <p:nvPr/>
            </p:nvCxnSpPr>
            <p:spPr>
              <a:xfrm>
                <a:off x="2569990" y="2682943"/>
                <a:ext cx="0" cy="34388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4EB2067-580C-77BD-21FF-4A8F436A3930}"/>
                  </a:ext>
                </a:extLst>
              </p:cNvPr>
              <p:cNvCxnSpPr/>
              <p:nvPr/>
            </p:nvCxnSpPr>
            <p:spPr>
              <a:xfrm flipV="1">
                <a:off x="2592850" y="2690563"/>
                <a:ext cx="202147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50052384-68F3-3CE3-5635-5213DB3F526D}"/>
                  </a:ext>
                </a:extLst>
              </p:cNvPr>
              <p:cNvSpPr/>
              <p:nvPr/>
            </p:nvSpPr>
            <p:spPr>
              <a:xfrm>
                <a:off x="4614323" y="2506948"/>
                <a:ext cx="381000" cy="367229"/>
              </a:xfrm>
              <a:prstGeom prst="ellipse">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p:txBody>
          </p:sp>
          <p:cxnSp>
            <p:nvCxnSpPr>
              <p:cNvPr id="16" name="Straight Arrow Connector 15">
                <a:extLst>
                  <a:ext uri="{FF2B5EF4-FFF2-40B4-BE49-F238E27FC236}">
                    <a16:creationId xmlns:a16="http://schemas.microsoft.com/office/drawing/2014/main" id="{76536A12-63D3-7B70-60BB-E5410C8924B1}"/>
                  </a:ext>
                </a:extLst>
              </p:cNvPr>
              <p:cNvCxnSpPr/>
              <p:nvPr/>
            </p:nvCxnSpPr>
            <p:spPr>
              <a:xfrm flipH="1">
                <a:off x="4535070" y="2461228"/>
                <a:ext cx="482508" cy="496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00DF928-94AB-B19E-BD7A-AB49A97ED172}"/>
                  </a:ext>
                </a:extLst>
              </p:cNvPr>
              <p:cNvCxnSpPr/>
              <p:nvPr/>
            </p:nvCxnSpPr>
            <p:spPr>
              <a:xfrm flipH="1">
                <a:off x="133812" y="2443296"/>
                <a:ext cx="482508" cy="496769"/>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145B1AFC-1694-8BEA-16BB-D6A2756D3CDA}"/>
                  </a:ext>
                </a:extLst>
              </p:cNvPr>
              <p:cNvGrpSpPr/>
              <p:nvPr/>
            </p:nvGrpSpPr>
            <p:grpSpPr>
              <a:xfrm>
                <a:off x="52942" y="555769"/>
                <a:ext cx="5024608" cy="1951179"/>
                <a:chOff x="52942" y="555769"/>
                <a:chExt cx="5024608" cy="1951179"/>
              </a:xfrm>
            </p:grpSpPr>
            <p:cxnSp>
              <p:nvCxnSpPr>
                <p:cNvPr id="21" name="Straight Arrow Connector 20">
                  <a:extLst>
                    <a:ext uri="{FF2B5EF4-FFF2-40B4-BE49-F238E27FC236}">
                      <a16:creationId xmlns:a16="http://schemas.microsoft.com/office/drawing/2014/main" id="{12854E22-025C-1C69-D2E6-C81FCE4FAB85}"/>
                    </a:ext>
                  </a:extLst>
                </p:cNvPr>
                <p:cNvCxnSpPr/>
                <p:nvPr/>
              </p:nvCxnSpPr>
              <p:spPr>
                <a:xfrm flipV="1">
                  <a:off x="688125" y="1452506"/>
                  <a:ext cx="0" cy="6026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DEBEBA0-749D-F9D8-7475-D3F0DCF59C16}"/>
                    </a:ext>
                  </a:extLst>
                </p:cNvPr>
                <p:cNvCxnSpPr/>
                <p:nvPr/>
              </p:nvCxnSpPr>
              <p:spPr>
                <a:xfrm>
                  <a:off x="381801" y="1085277"/>
                  <a:ext cx="1524" cy="14216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85E204D-BE3A-39C6-6703-D39C24F29CFB}"/>
                    </a:ext>
                  </a:extLst>
                </p:cNvPr>
                <p:cNvCxnSpPr/>
                <p:nvPr/>
              </p:nvCxnSpPr>
              <p:spPr>
                <a:xfrm flipV="1">
                  <a:off x="4804823" y="1313730"/>
                  <a:ext cx="0" cy="11932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D4E0772-D3D0-9E58-F5C8-FB8DD6DE1472}"/>
                    </a:ext>
                  </a:extLst>
                </p:cNvPr>
                <p:cNvCxnSpPr/>
                <p:nvPr/>
              </p:nvCxnSpPr>
              <p:spPr>
                <a:xfrm flipH="1">
                  <a:off x="4489954" y="1405262"/>
                  <a:ext cx="1524" cy="6270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B56E72BF-D379-BBA4-9DC7-D75DDC13B1F6}"/>
                    </a:ext>
                  </a:extLst>
                </p:cNvPr>
                <p:cNvGrpSpPr/>
                <p:nvPr/>
              </p:nvGrpSpPr>
              <p:grpSpPr>
                <a:xfrm>
                  <a:off x="381801" y="555769"/>
                  <a:ext cx="4418450" cy="1002627"/>
                  <a:chOff x="381801" y="555769"/>
                  <a:chExt cx="4418450" cy="1002627"/>
                </a:xfrm>
              </p:grpSpPr>
              <p:sp>
                <p:nvSpPr>
                  <p:cNvPr id="30" name="Flowchart: Manual Operation 29">
                    <a:extLst>
                      <a:ext uri="{FF2B5EF4-FFF2-40B4-BE49-F238E27FC236}">
                        <a16:creationId xmlns:a16="http://schemas.microsoft.com/office/drawing/2014/main" id="{069C1EDE-0D88-0D3B-EF68-411F31019245}"/>
                      </a:ext>
                    </a:extLst>
                  </p:cNvPr>
                  <p:cNvSpPr/>
                  <p:nvPr/>
                </p:nvSpPr>
                <p:spPr>
                  <a:xfrm rot="5400000">
                    <a:off x="230313" y="778096"/>
                    <a:ext cx="918072" cy="615096"/>
                  </a:xfrm>
                  <a:prstGeom prst="flowChartManualOpera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p:txBody>
              </p:sp>
              <p:sp>
                <p:nvSpPr>
                  <p:cNvPr id="31" name="Rectangle 30">
                    <a:extLst>
                      <a:ext uri="{FF2B5EF4-FFF2-40B4-BE49-F238E27FC236}">
                        <a16:creationId xmlns:a16="http://schemas.microsoft.com/office/drawing/2014/main" id="{681CB394-075B-A59E-721D-BE0BA3B81F51}"/>
                      </a:ext>
                    </a:extLst>
                  </p:cNvPr>
                  <p:cNvSpPr/>
                  <p:nvPr/>
                </p:nvSpPr>
                <p:spPr>
                  <a:xfrm>
                    <a:off x="1002993" y="1007553"/>
                    <a:ext cx="3182161" cy="1607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p:txBody>
              </p:sp>
              <p:sp>
                <p:nvSpPr>
                  <p:cNvPr id="32" name="Flowchart: Manual Operation 31">
                    <a:extLst>
                      <a:ext uri="{FF2B5EF4-FFF2-40B4-BE49-F238E27FC236}">
                        <a16:creationId xmlns:a16="http://schemas.microsoft.com/office/drawing/2014/main" id="{058D0283-0FA5-978B-5A23-D57C9CC71C9B}"/>
                      </a:ext>
                    </a:extLst>
                  </p:cNvPr>
                  <p:cNvSpPr/>
                  <p:nvPr/>
                </p:nvSpPr>
                <p:spPr>
                  <a:xfrm rot="16200000">
                    <a:off x="4033666" y="730117"/>
                    <a:ext cx="918073" cy="615097"/>
                  </a:xfrm>
                  <a:prstGeom prst="flowChartManualOpera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p>
                </p:txBody>
              </p:sp>
              <p:sp>
                <p:nvSpPr>
                  <p:cNvPr id="33" name="Rectangle 32">
                    <a:extLst>
                      <a:ext uri="{FF2B5EF4-FFF2-40B4-BE49-F238E27FC236}">
                        <a16:creationId xmlns:a16="http://schemas.microsoft.com/office/drawing/2014/main" id="{4E802EA9-A073-1962-5B89-EF118ACA1091}"/>
                      </a:ext>
                    </a:extLst>
                  </p:cNvPr>
                  <p:cNvSpPr/>
                  <p:nvPr/>
                </p:nvSpPr>
                <p:spPr>
                  <a:xfrm>
                    <a:off x="2087482" y="555769"/>
                    <a:ext cx="1132656" cy="1002627"/>
                  </a:xfrm>
                  <a:prstGeom prst="rect">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Generator</a:t>
                    </a:r>
                    <a:endParaRPr lang="en-US" sz="1200">
                      <a:effectLst/>
                      <a:latin typeface="Times New Roman" panose="02020603050405020304" pitchFamily="18" charset="0"/>
                      <a:ea typeface="Calibri" panose="020F0502020204030204" pitchFamily="34" charset="0"/>
                    </a:endParaRPr>
                  </a:p>
                </p:txBody>
              </p:sp>
              <p:sp>
                <p:nvSpPr>
                  <p:cNvPr id="34" name="TextBox 83">
                    <a:extLst>
                      <a:ext uri="{FF2B5EF4-FFF2-40B4-BE49-F238E27FC236}">
                        <a16:creationId xmlns:a16="http://schemas.microsoft.com/office/drawing/2014/main" id="{24D81FE2-4332-4343-7B08-E253C6AFC867}"/>
                      </a:ext>
                    </a:extLst>
                  </p:cNvPr>
                  <p:cNvSpPr txBox="1"/>
                  <p:nvPr/>
                </p:nvSpPr>
                <p:spPr>
                  <a:xfrm>
                    <a:off x="552068" y="908248"/>
                    <a:ext cx="321324" cy="38252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1</a:t>
                    </a:r>
                    <a:endParaRPr lang="en-US" sz="1200">
                      <a:effectLst/>
                      <a:latin typeface="Times New Roman" panose="02020603050405020304" pitchFamily="18" charset="0"/>
                      <a:ea typeface="Calibri" panose="020F0502020204030204" pitchFamily="34" charset="0"/>
                    </a:endParaRPr>
                  </a:p>
                </p:txBody>
              </p:sp>
              <p:sp>
                <p:nvSpPr>
                  <p:cNvPr id="35" name="TextBox 84">
                    <a:extLst>
                      <a:ext uri="{FF2B5EF4-FFF2-40B4-BE49-F238E27FC236}">
                        <a16:creationId xmlns:a16="http://schemas.microsoft.com/office/drawing/2014/main" id="{56F4D7E6-FA8F-59DD-83D7-D8AF68B59F9F}"/>
                      </a:ext>
                    </a:extLst>
                  </p:cNvPr>
                  <p:cNvSpPr txBox="1"/>
                  <p:nvPr/>
                </p:nvSpPr>
                <p:spPr>
                  <a:xfrm>
                    <a:off x="4353805" y="884684"/>
                    <a:ext cx="321324" cy="38252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2</a:t>
                    </a:r>
                    <a:endParaRPr lang="en-US" sz="1200">
                      <a:effectLst/>
                      <a:latin typeface="Times New Roman" panose="02020603050405020304" pitchFamily="18" charset="0"/>
                      <a:ea typeface="Calibri" panose="020F0502020204030204" pitchFamily="34" charset="0"/>
                    </a:endParaRPr>
                  </a:p>
                </p:txBody>
              </p:sp>
            </p:grpSp>
            <p:sp>
              <p:nvSpPr>
                <p:cNvPr id="26" name="TextBox 89">
                  <a:extLst>
                    <a:ext uri="{FF2B5EF4-FFF2-40B4-BE49-F238E27FC236}">
                      <a16:creationId xmlns:a16="http://schemas.microsoft.com/office/drawing/2014/main" id="{34579091-F442-81E0-B3F6-EEB51998B7E7}"/>
                    </a:ext>
                  </a:extLst>
                </p:cNvPr>
                <p:cNvSpPr txBox="1"/>
                <p:nvPr/>
              </p:nvSpPr>
              <p:spPr>
                <a:xfrm>
                  <a:off x="512590" y="1985757"/>
                  <a:ext cx="321324" cy="38252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A</a:t>
                  </a:r>
                  <a:endParaRPr lang="en-US" sz="1200">
                    <a:effectLst/>
                    <a:latin typeface="Times New Roman" panose="02020603050405020304" pitchFamily="18" charset="0"/>
                    <a:ea typeface="Calibri" panose="020F0502020204030204" pitchFamily="34" charset="0"/>
                  </a:endParaRPr>
                </a:p>
              </p:txBody>
            </p:sp>
            <p:sp>
              <p:nvSpPr>
                <p:cNvPr id="27" name="TextBox 90">
                  <a:extLst>
                    <a:ext uri="{FF2B5EF4-FFF2-40B4-BE49-F238E27FC236}">
                      <a16:creationId xmlns:a16="http://schemas.microsoft.com/office/drawing/2014/main" id="{C8A118FD-5703-1AE8-7B58-0387CBCDA654}"/>
                    </a:ext>
                  </a:extLst>
                </p:cNvPr>
                <p:cNvSpPr txBox="1"/>
                <p:nvPr/>
              </p:nvSpPr>
              <p:spPr>
                <a:xfrm>
                  <a:off x="52942" y="1702072"/>
                  <a:ext cx="321324" cy="38252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B</a:t>
                  </a:r>
                  <a:endParaRPr lang="en-US" sz="1200">
                    <a:effectLst/>
                    <a:latin typeface="Times New Roman" panose="02020603050405020304" pitchFamily="18" charset="0"/>
                    <a:ea typeface="Calibri" panose="020F0502020204030204" pitchFamily="34" charset="0"/>
                  </a:endParaRPr>
                </a:p>
              </p:txBody>
            </p:sp>
            <p:sp>
              <p:nvSpPr>
                <p:cNvPr id="28" name="TextBox 93">
                  <a:extLst>
                    <a:ext uri="{FF2B5EF4-FFF2-40B4-BE49-F238E27FC236}">
                      <a16:creationId xmlns:a16="http://schemas.microsoft.com/office/drawing/2014/main" id="{77D11EC2-5463-5AAF-8CAF-540A93111002}"/>
                    </a:ext>
                  </a:extLst>
                </p:cNvPr>
                <p:cNvSpPr txBox="1"/>
                <p:nvPr/>
              </p:nvSpPr>
              <p:spPr>
                <a:xfrm>
                  <a:off x="4756226" y="1707887"/>
                  <a:ext cx="321324" cy="38252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C</a:t>
                  </a:r>
                  <a:endParaRPr lang="en-US" sz="1200">
                    <a:effectLst/>
                    <a:latin typeface="Times New Roman" panose="02020603050405020304" pitchFamily="18" charset="0"/>
                    <a:ea typeface="Calibri" panose="020F0502020204030204" pitchFamily="34" charset="0"/>
                  </a:endParaRPr>
                </a:p>
              </p:txBody>
            </p:sp>
            <p:sp>
              <p:nvSpPr>
                <p:cNvPr id="29" name="TextBox 94">
                  <a:extLst>
                    <a:ext uri="{FF2B5EF4-FFF2-40B4-BE49-F238E27FC236}">
                      <a16:creationId xmlns:a16="http://schemas.microsoft.com/office/drawing/2014/main" id="{D3B5A7B4-3D1D-59AA-8045-5704A04F3ACC}"/>
                    </a:ext>
                  </a:extLst>
                </p:cNvPr>
                <p:cNvSpPr txBox="1"/>
                <p:nvPr/>
              </p:nvSpPr>
              <p:spPr>
                <a:xfrm>
                  <a:off x="4334831" y="2005648"/>
                  <a:ext cx="321324" cy="38252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D</a:t>
                  </a:r>
                  <a:endParaRPr lang="en-US" sz="1200">
                    <a:effectLst/>
                    <a:latin typeface="Times New Roman" panose="02020603050405020304" pitchFamily="18" charset="0"/>
                    <a:ea typeface="Calibri" panose="020F0502020204030204" pitchFamily="34" charset="0"/>
                  </a:endParaRPr>
                </a:p>
              </p:txBody>
            </p:sp>
          </p:grpSp>
          <p:sp>
            <p:nvSpPr>
              <p:cNvPr id="19" name="TextBox 101">
                <a:extLst>
                  <a:ext uri="{FF2B5EF4-FFF2-40B4-BE49-F238E27FC236}">
                    <a16:creationId xmlns:a16="http://schemas.microsoft.com/office/drawing/2014/main" id="{A05BA98A-6271-81FD-C8C0-82D2E7150F14}"/>
                  </a:ext>
                </a:extLst>
              </p:cNvPr>
              <p:cNvSpPr txBox="1"/>
              <p:nvPr/>
            </p:nvSpPr>
            <p:spPr>
              <a:xfrm>
                <a:off x="0" y="2536603"/>
                <a:ext cx="321324" cy="38252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3</a:t>
                </a:r>
                <a:endParaRPr lang="en-US" sz="1200">
                  <a:effectLst/>
                  <a:latin typeface="Times New Roman" panose="02020603050405020304" pitchFamily="18" charset="0"/>
                  <a:ea typeface="Calibri" panose="020F0502020204030204" pitchFamily="34" charset="0"/>
                </a:endParaRPr>
              </a:p>
            </p:txBody>
          </p:sp>
          <p:sp>
            <p:nvSpPr>
              <p:cNvPr id="20" name="TextBox 102">
                <a:extLst>
                  <a:ext uri="{FF2B5EF4-FFF2-40B4-BE49-F238E27FC236}">
                    <a16:creationId xmlns:a16="http://schemas.microsoft.com/office/drawing/2014/main" id="{2DDF4E27-0E75-47EF-B37C-F4E6F6A76211}"/>
                  </a:ext>
                </a:extLst>
              </p:cNvPr>
              <p:cNvSpPr txBox="1"/>
              <p:nvPr/>
            </p:nvSpPr>
            <p:spPr>
              <a:xfrm>
                <a:off x="4934026" y="2505388"/>
                <a:ext cx="321324" cy="38252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4</a:t>
                </a:r>
                <a:endParaRPr lang="en-US" sz="1200">
                  <a:effectLst/>
                  <a:latin typeface="Times New Roman" panose="02020603050405020304" pitchFamily="18" charset="0"/>
                  <a:ea typeface="Calibri" panose="020F0502020204030204" pitchFamily="34" charset="0"/>
                </a:endParaRPr>
              </a:p>
            </p:txBody>
          </p:sp>
        </p:grpSp>
        <p:cxnSp>
          <p:nvCxnSpPr>
            <p:cNvPr id="6" name="Straight Arrow Connector 5">
              <a:extLst>
                <a:ext uri="{FF2B5EF4-FFF2-40B4-BE49-F238E27FC236}">
                  <a16:creationId xmlns:a16="http://schemas.microsoft.com/office/drawing/2014/main" id="{CC625748-A95F-902E-B97F-9FB6A84F0FC4}"/>
                </a:ext>
              </a:extLst>
            </p:cNvPr>
            <p:cNvCxnSpPr/>
            <p:nvPr/>
          </p:nvCxnSpPr>
          <p:spPr>
            <a:xfrm flipV="1">
              <a:off x="3094148" y="0"/>
              <a:ext cx="0" cy="54864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75A5154-C5EF-918F-C64B-54F48057EB1A}"/>
                </a:ext>
              </a:extLst>
            </p:cNvPr>
            <p:cNvCxnSpPr/>
            <p:nvPr/>
          </p:nvCxnSpPr>
          <p:spPr>
            <a:xfrm>
              <a:off x="2194988" y="22860"/>
              <a:ext cx="0" cy="54102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 name="TextBox 16">
              <a:extLst>
                <a:ext uri="{FF2B5EF4-FFF2-40B4-BE49-F238E27FC236}">
                  <a16:creationId xmlns:a16="http://schemas.microsoft.com/office/drawing/2014/main" id="{56639E75-F754-8CF0-4006-E05BC9305B27}"/>
                </a:ext>
              </a:extLst>
            </p:cNvPr>
            <p:cNvSpPr txBox="1"/>
            <p:nvPr/>
          </p:nvSpPr>
          <p:spPr>
            <a:xfrm>
              <a:off x="3162728" y="114301"/>
              <a:ext cx="320126" cy="28194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F</a:t>
              </a:r>
              <a:endParaRPr lang="en-US" sz="1200">
                <a:effectLst/>
                <a:latin typeface="Times New Roman" panose="02020603050405020304" pitchFamily="18" charset="0"/>
                <a:ea typeface="Calibri" panose="020F0502020204030204" pitchFamily="34" charset="0"/>
              </a:endParaRPr>
            </a:p>
          </p:txBody>
        </p:sp>
        <p:sp>
          <p:nvSpPr>
            <p:cNvPr id="9" name="TextBox 17">
              <a:extLst>
                <a:ext uri="{FF2B5EF4-FFF2-40B4-BE49-F238E27FC236}">
                  <a16:creationId xmlns:a16="http://schemas.microsoft.com/office/drawing/2014/main" id="{D5CA1CD4-51CB-3865-709B-D9CF0CBE2FCB}"/>
                </a:ext>
              </a:extLst>
            </p:cNvPr>
            <p:cNvSpPr txBox="1"/>
            <p:nvPr/>
          </p:nvSpPr>
          <p:spPr>
            <a:xfrm>
              <a:off x="1867328" y="91440"/>
              <a:ext cx="320126" cy="28194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p>
              <a:pPr marL="0" marR="0">
                <a:lnSpc>
                  <a:spcPct val="107000"/>
                </a:lnSpc>
                <a:spcBef>
                  <a:spcPts val="0"/>
                </a:spcBef>
                <a:spcAft>
                  <a:spcPts val="800"/>
                </a:spcAft>
              </a:pPr>
              <a:r>
                <a:rPr lang="en-US" sz="1200">
                  <a:solidFill>
                    <a:srgbClr val="000000"/>
                  </a:solidFill>
                  <a:effectLst/>
                  <a:latin typeface="Times New Roman" panose="02020603050405020304" pitchFamily="18" charset="0"/>
                  <a:ea typeface="Calibri" panose="020F0502020204030204" pitchFamily="34" charset="0"/>
                </a:rPr>
                <a:t>E</a:t>
              </a:r>
              <a:endParaRPr lang="en-US" sz="1200">
                <a:effectLst/>
                <a:latin typeface="Times New Roman" panose="02020603050405020304" pitchFamily="18" charset="0"/>
                <a:ea typeface="Calibri" panose="020F0502020204030204" pitchFamily="34" charset="0"/>
              </a:endParaRPr>
            </a:p>
          </p:txBody>
        </p:sp>
      </p:grpSp>
      <p:sp>
        <p:nvSpPr>
          <p:cNvPr id="36" name="TextBox 35">
            <a:extLst>
              <a:ext uri="{FF2B5EF4-FFF2-40B4-BE49-F238E27FC236}">
                <a16:creationId xmlns:a16="http://schemas.microsoft.com/office/drawing/2014/main" id="{157A9B67-426C-474A-9B7D-E237B6188810}"/>
              </a:ext>
            </a:extLst>
          </p:cNvPr>
          <p:cNvSpPr txBox="1"/>
          <p:nvPr/>
        </p:nvSpPr>
        <p:spPr>
          <a:xfrm>
            <a:off x="1750449" y="4097060"/>
            <a:ext cx="5506273" cy="861774"/>
          </a:xfrm>
          <a:prstGeom prst="rect">
            <a:avLst/>
          </a:prstGeom>
          <a:noFill/>
        </p:spPr>
        <p:txBody>
          <a:bodyPr wrap="square" rtlCol="0">
            <a:spAutoFit/>
          </a:bodyPr>
          <a:lstStyle/>
          <a:p>
            <a:r>
              <a:rPr lang="en-US" sz="1200" b="1">
                <a:solidFill>
                  <a:srgbClr val="000000"/>
                </a:solidFill>
                <a:effectLst/>
                <a:latin typeface="Times New Roman" panose="02020603050405020304" pitchFamily="18" charset="0"/>
                <a:ea typeface="Calibri" panose="020F0502020204030204" pitchFamily="34" charset="0"/>
              </a:rPr>
              <a:t>Figure 1</a:t>
            </a:r>
            <a:r>
              <a:rPr lang="en-US" sz="1200">
                <a:solidFill>
                  <a:srgbClr val="000000"/>
                </a:solidFill>
                <a:effectLst/>
                <a:latin typeface="Times New Roman" panose="02020603050405020304" pitchFamily="18" charset="0"/>
                <a:ea typeface="Calibri" panose="020F0502020204030204" pitchFamily="34" charset="0"/>
              </a:rPr>
              <a:t>. Simplified CAES process flow diagram. 1: Compressor. 2: Turbine. 3: Cooler. 4: Heater. A: Input Ambient Air. B: Compressor Outlet Air. C: Turbine Inlet Air. D: Output Air. E: Input Compressor Work. F: Output Turbine Work. </a:t>
            </a:r>
            <a:endParaRPr lang="en-US" sz="1200">
              <a:effectLst/>
              <a:latin typeface="Times New Roman" panose="02020603050405020304" pitchFamily="18" charset="0"/>
              <a:ea typeface="Calibri" panose="020F0502020204030204" pitchFamily="34" charset="0"/>
            </a:endParaRPr>
          </a:p>
          <a:p>
            <a:endParaRPr lang="en-US"/>
          </a:p>
        </p:txBody>
      </p:sp>
    </p:spTree>
    <p:extLst>
      <p:ext uri="{BB962C8B-B14F-4D97-AF65-F5344CB8AC3E}">
        <p14:creationId xmlns:p14="http://schemas.microsoft.com/office/powerpoint/2010/main" val="3799088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History of CAES</a:t>
            </a:r>
            <a:endParaRPr/>
          </a:p>
        </p:txBody>
      </p:sp>
      <p:sp>
        <p:nvSpPr>
          <p:cNvPr id="84" name="Google Shape;84;p18"/>
          <p:cNvSpPr txBox="1">
            <a:spLocks noGrp="1"/>
          </p:cNvSpPr>
          <p:nvPr>
            <p:ph type="body" idx="1"/>
          </p:nvPr>
        </p:nvSpPr>
        <p:spPr>
          <a:xfrm>
            <a:off x="311700" y="574625"/>
            <a:ext cx="8520600" cy="3416400"/>
          </a:xfrm>
          <a:prstGeom prst="rect">
            <a:avLst/>
          </a:prstGeom>
        </p:spPr>
        <p:txBody>
          <a:bodyPr spcFirstLastPara="1" wrap="square" lIns="91425" tIns="91425" rIns="91425" bIns="91425" anchor="t" anchorCtr="0">
            <a:normAutofit fontScale="92500" lnSpcReduction="10000"/>
          </a:bodyPr>
          <a:lstStyle/>
          <a:p>
            <a:pPr marL="457200" lvl="0" indent="-342900" algn="l" rtl="0">
              <a:lnSpc>
                <a:spcPct val="124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1949: CAES process first patented in the US</a:t>
            </a:r>
            <a:endParaRPr lang="en-US">
              <a:solidFill>
                <a:schemeClr val="dk1"/>
              </a:solidFill>
              <a:latin typeface="Times New Roman"/>
              <a:ea typeface="Times New Roman"/>
              <a:cs typeface="Times New Roman"/>
              <a:sym typeface="Times New Roman"/>
            </a:endParaRPr>
          </a:p>
          <a:p>
            <a:pPr marL="457200" lvl="0" indent="-342900" algn="l" rtl="0">
              <a:lnSpc>
                <a:spcPct val="124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1978: First commercial CAES facility commissioned in Huntorf, Germany</a:t>
            </a:r>
            <a:endParaRPr lang="en-US">
              <a:solidFill>
                <a:schemeClr val="dk1"/>
              </a:solidFill>
              <a:latin typeface="Times New Roman"/>
              <a:ea typeface="Times New Roman"/>
              <a:cs typeface="Times New Roman"/>
              <a:sym typeface="Times New Roman"/>
            </a:endParaRPr>
          </a:p>
          <a:p>
            <a:pPr marL="457200" lvl="0" indent="-342900" algn="l" rtl="0">
              <a:lnSpc>
                <a:spcPct val="124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1991: Second facility in McIntosh, Alabama </a:t>
            </a:r>
            <a:endParaRPr lang="en-US">
              <a:solidFill>
                <a:schemeClr val="dk1"/>
              </a:solidFill>
              <a:latin typeface="Times New Roman"/>
              <a:ea typeface="Times New Roman"/>
              <a:cs typeface="Times New Roman"/>
              <a:sym typeface="Times New Roman"/>
            </a:endParaRPr>
          </a:p>
          <a:p>
            <a:pPr marL="457200" lvl="0" indent="-342900" algn="l" rtl="0">
              <a:lnSpc>
                <a:spcPct val="124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2011: CAES facility considered for Seneca Lake, NY</a:t>
            </a:r>
            <a:endParaRPr lang="en-US">
              <a:solidFill>
                <a:schemeClr val="dk1"/>
              </a:solidFill>
              <a:latin typeface="Times New Roman"/>
              <a:ea typeface="Times New Roman"/>
              <a:cs typeface="Times New Roman"/>
              <a:sym typeface="Times New Roman"/>
            </a:endParaRPr>
          </a:p>
          <a:p>
            <a:pPr marL="457200" lvl="0" indent="-342900" algn="l" rtl="0">
              <a:lnSpc>
                <a:spcPct val="124000"/>
              </a:lnSpc>
              <a:spcBef>
                <a:spcPts val="0"/>
              </a:spcBef>
              <a:spcAft>
                <a:spcPts val="0"/>
              </a:spcAft>
              <a:buClr>
                <a:schemeClr val="dk1"/>
              </a:buClr>
              <a:buSzPts val="1800"/>
              <a:buChar char="●"/>
            </a:pPr>
            <a:r>
              <a:rPr lang="en">
                <a:solidFill>
                  <a:schemeClr val="dk1"/>
                </a:solidFill>
                <a:latin typeface="Times New Roman"/>
                <a:ea typeface="Times New Roman"/>
                <a:cs typeface="Times New Roman"/>
                <a:sym typeface="Times New Roman"/>
              </a:rPr>
              <a:t>2022: Two facilities connected to grid in Zhangjiakou and Changzhou City, China</a:t>
            </a:r>
            <a:endParaRPr lang="en-US">
              <a:solidFill>
                <a:schemeClr val="dk1"/>
              </a:solidFill>
              <a:latin typeface="Times New Roman"/>
              <a:ea typeface="Times New Roman"/>
              <a:cs typeface="Times New Roman"/>
              <a:sym typeface="Times New Roman"/>
            </a:endParaRPr>
          </a:p>
          <a:p>
            <a:pPr marL="914400" lvl="1" indent="-330200" algn="l" rtl="0">
              <a:lnSpc>
                <a:spcPct val="124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Zhangjiakou facility is A-CAES with 100 MW and 400 MWh capacity</a:t>
            </a:r>
            <a:endParaRPr lang="en-US" sz="1600">
              <a:solidFill>
                <a:schemeClr val="dk1"/>
              </a:solidFill>
              <a:latin typeface="Times New Roman"/>
              <a:ea typeface="Times New Roman"/>
              <a:cs typeface="Times New Roman"/>
              <a:sym typeface="Times New Roman"/>
            </a:endParaRPr>
          </a:p>
          <a:p>
            <a:pPr marL="457200" lvl="0" indent="-342900" algn="l" rtl="0">
              <a:lnSpc>
                <a:spcPct val="124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Future facilities (A-CAES)</a:t>
            </a:r>
            <a:endParaRPr lang="en-US">
              <a:solidFill>
                <a:schemeClr val="dk1"/>
              </a:solidFill>
              <a:latin typeface="Times New Roman"/>
              <a:ea typeface="Times New Roman"/>
              <a:cs typeface="Times New Roman"/>
              <a:sym typeface="Times New Roman"/>
            </a:endParaRPr>
          </a:p>
          <a:p>
            <a:pPr marL="914400" lvl="1" indent="-330200" algn="l" rtl="0">
              <a:lnSpc>
                <a:spcPct val="124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Gem Energy Storage Facility, Kern County California (2026-2027), 500 MW and 4 GWh capacity</a:t>
            </a:r>
            <a:endParaRPr lang="en-US" sz="1600">
              <a:solidFill>
                <a:schemeClr val="dk1"/>
              </a:solidFill>
              <a:latin typeface="Times New Roman"/>
              <a:ea typeface="Times New Roman"/>
              <a:cs typeface="Times New Roman"/>
              <a:sym typeface="Times New Roman"/>
            </a:endParaRPr>
          </a:p>
          <a:p>
            <a:pPr marL="914400" lvl="1" indent="-330200" algn="l" rtl="0">
              <a:lnSpc>
                <a:spcPct val="124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Pecho Project in San Luis Obispo, California, 400 MW and 3.2 GWh capacity</a:t>
            </a:r>
            <a:endParaRPr lang="en-US" sz="1600">
              <a:solidFill>
                <a:schemeClr val="dk1"/>
              </a:solidFill>
              <a:latin typeface="Times New Roman"/>
              <a:ea typeface="Times New Roman"/>
              <a:cs typeface="Times New Roman"/>
              <a:sym typeface="Times New Roman"/>
            </a:endParaRPr>
          </a:p>
          <a:p>
            <a:pPr marL="914400" lvl="1" indent="-330200" algn="l" rtl="0">
              <a:lnSpc>
                <a:spcPct val="124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Broken Hill project in New South Wales, Australia, 200 MW and 1.6 GWh capacity</a:t>
            </a:r>
            <a:endParaRPr lang="en-US" sz="16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Huntorf and McIntosh CAES</a:t>
            </a:r>
            <a:endParaRPr/>
          </a:p>
        </p:txBody>
      </p:sp>
      <p:sp>
        <p:nvSpPr>
          <p:cNvPr id="90" name="Google Shape;90;p19"/>
          <p:cNvSpPr txBox="1">
            <a:spLocks noGrp="1"/>
          </p:cNvSpPr>
          <p:nvPr>
            <p:ph type="body" idx="1"/>
          </p:nvPr>
        </p:nvSpPr>
        <p:spPr>
          <a:xfrm>
            <a:off x="311700" y="572700"/>
            <a:ext cx="43869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Both are D-CAES</a:t>
            </a:r>
          </a:p>
          <a:p>
            <a:pPr lvl="1">
              <a:buClr>
                <a:schemeClr val="dk1"/>
              </a:buClr>
            </a:pPr>
            <a:r>
              <a:rPr lang="en">
                <a:solidFill>
                  <a:schemeClr val="dk1"/>
                </a:solidFill>
              </a:rPr>
              <a:t>Natural gas burners used to reheat air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Salt domes are used for air storage</a:t>
            </a:r>
          </a:p>
          <a:p>
            <a:pPr marL="457200" lvl="0" indent="-342900" algn="l" rtl="0">
              <a:spcBef>
                <a:spcPts val="0"/>
              </a:spcBef>
              <a:spcAft>
                <a:spcPts val="0"/>
              </a:spcAft>
              <a:buClr>
                <a:schemeClr val="dk1"/>
              </a:buClr>
              <a:buSzPts val="1800"/>
              <a:buChar char="●"/>
            </a:pPr>
            <a:r>
              <a:rPr lang="en">
                <a:solidFill>
                  <a:schemeClr val="dk1"/>
                </a:solidFill>
              </a:rPr>
              <a:t>Still operating well despite age</a:t>
            </a:r>
          </a:p>
          <a:p>
            <a:pPr marL="857250" lvl="1" indent="-285750">
              <a:buClr>
                <a:schemeClr val="dk1"/>
              </a:buClr>
              <a:buSzPts val="1800"/>
            </a:pPr>
            <a:r>
              <a:rPr lang="en-US">
                <a:solidFill>
                  <a:srgbClr val="000000"/>
                </a:solidFill>
                <a:ea typeface="Calibri" panose="020F0502020204030204" pitchFamily="34" charset="0"/>
              </a:rPr>
              <a:t>A</a:t>
            </a:r>
            <a:r>
              <a:rPr lang="en-US">
                <a:solidFill>
                  <a:srgbClr val="000000"/>
                </a:solidFill>
                <a:effectLst/>
                <a:latin typeface="Times New Roman" panose="02020603050405020304" pitchFamily="18" charset="0"/>
                <a:ea typeface="Calibri" panose="020F0502020204030204" pitchFamily="34" charset="0"/>
              </a:rPr>
              <a:t>vailability is 90%, starting reliability is 99%</a:t>
            </a:r>
            <a:endParaRPr lang="en">
              <a:solidFill>
                <a:schemeClr val="dk1"/>
              </a:solidFill>
            </a:endParaRPr>
          </a:p>
        </p:txBody>
      </p:sp>
      <p:pic>
        <p:nvPicPr>
          <p:cNvPr id="91" name="Google Shape;91;p19"/>
          <p:cNvPicPr preferRelativeResize="0"/>
          <p:nvPr/>
        </p:nvPicPr>
        <p:blipFill>
          <a:blip r:embed="rId3">
            <a:alphaModFix/>
          </a:blip>
          <a:stretch>
            <a:fillRect/>
          </a:stretch>
        </p:blipFill>
        <p:spPr>
          <a:xfrm>
            <a:off x="4937750" y="53325"/>
            <a:ext cx="4133850" cy="2952750"/>
          </a:xfrm>
          <a:prstGeom prst="rect">
            <a:avLst/>
          </a:prstGeom>
          <a:noFill/>
          <a:ln>
            <a:noFill/>
          </a:ln>
        </p:spPr>
      </p:pic>
      <p:sp>
        <p:nvSpPr>
          <p:cNvPr id="92" name="Google Shape;92;p19"/>
          <p:cNvSpPr txBox="1"/>
          <p:nvPr/>
        </p:nvSpPr>
        <p:spPr>
          <a:xfrm>
            <a:off x="4937750" y="2653769"/>
            <a:ext cx="4273420" cy="85866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800"/>
              </a:spcBef>
              <a:spcAft>
                <a:spcPts val="1800"/>
              </a:spcAft>
              <a:buNone/>
            </a:pPr>
            <a:r>
              <a:rPr lang="en" sz="1200" b="1">
                <a:solidFill>
                  <a:schemeClr val="dk1"/>
                </a:solidFill>
                <a:latin typeface="Times New Roman" panose="02020603050405020304" pitchFamily="18" charset="0"/>
                <a:cs typeface="Times New Roman" panose="02020603050405020304" pitchFamily="18" charset="0"/>
              </a:rPr>
              <a:t>Figure 2</a:t>
            </a:r>
            <a:r>
              <a:rPr lang="en" sz="1200">
                <a:solidFill>
                  <a:schemeClr val="dk1"/>
                </a:solidFill>
                <a:latin typeface="Times New Roman" panose="02020603050405020304" pitchFamily="18" charset="0"/>
                <a:cs typeface="Times New Roman" panose="02020603050405020304" pitchFamily="18" charset="0"/>
              </a:rPr>
              <a:t>. Process Flow Diagram of McIntosh CAES facility</a:t>
            </a:r>
            <a:r>
              <a:rPr lang="en" sz="1200" baseline="30000">
                <a:solidFill>
                  <a:schemeClr val="dk1"/>
                </a:solidFill>
                <a:latin typeface="Times New Roman" panose="02020603050405020304" pitchFamily="18" charset="0"/>
                <a:cs typeface="Times New Roman" panose="02020603050405020304" pitchFamily="18" charset="0"/>
              </a:rPr>
              <a:t>[10]</a:t>
            </a:r>
            <a:r>
              <a:rPr lang="en" sz="1200">
                <a:solidFill>
                  <a:schemeClr val="dk1"/>
                </a:solidFill>
                <a:latin typeface="Times New Roman" panose="02020603050405020304" pitchFamily="18" charset="0"/>
                <a:cs typeface="Times New Roman" panose="02020603050405020304" pitchFamily="18" charset="0"/>
              </a:rPr>
              <a:t>.</a:t>
            </a:r>
            <a:endParaRPr sz="1200">
              <a:solidFill>
                <a:schemeClr val="dk1"/>
              </a:solidFill>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687B9862-0EA1-47AC-B900-A1C68A73238B}"/>
              </a:ext>
            </a:extLst>
          </p:cNvPr>
          <p:cNvGraphicFramePr>
            <a:graphicFrameLocks noGrp="1"/>
          </p:cNvGraphicFramePr>
          <p:nvPr>
            <p:extLst>
              <p:ext uri="{D42A27DB-BD31-4B8C-83A1-F6EECF244321}">
                <p14:modId xmlns:p14="http://schemas.microsoft.com/office/powerpoint/2010/main" val="3385106721"/>
              </p:ext>
            </p:extLst>
          </p:nvPr>
        </p:nvGraphicFramePr>
        <p:xfrm>
          <a:off x="328428" y="3083102"/>
          <a:ext cx="4609322" cy="1406546"/>
        </p:xfrm>
        <a:graphic>
          <a:graphicData uri="http://schemas.openxmlformats.org/drawingml/2006/table">
            <a:tbl>
              <a:tblPr firstRow="1" firstCol="1" bandRow="1">
                <a:tableStyleId>{BA386443-4C03-4D74-A291-29F17D58C582}</a:tableStyleId>
              </a:tblPr>
              <a:tblGrid>
                <a:gridCol w="2189584">
                  <a:extLst>
                    <a:ext uri="{9D8B030D-6E8A-4147-A177-3AD203B41FA5}">
                      <a16:colId xmlns:a16="http://schemas.microsoft.com/office/drawing/2014/main" val="2015859028"/>
                    </a:ext>
                  </a:extLst>
                </a:gridCol>
                <a:gridCol w="1163216">
                  <a:extLst>
                    <a:ext uri="{9D8B030D-6E8A-4147-A177-3AD203B41FA5}">
                      <a16:colId xmlns:a16="http://schemas.microsoft.com/office/drawing/2014/main" val="1598776795"/>
                    </a:ext>
                  </a:extLst>
                </a:gridCol>
                <a:gridCol w="1256522">
                  <a:extLst>
                    <a:ext uri="{9D8B030D-6E8A-4147-A177-3AD203B41FA5}">
                      <a16:colId xmlns:a16="http://schemas.microsoft.com/office/drawing/2014/main" val="3402100461"/>
                    </a:ext>
                  </a:extLst>
                </a:gridCol>
              </a:tblGrid>
              <a:tr h="237914">
                <a:tc>
                  <a:txBody>
                    <a:bodyPr/>
                    <a:lstStyle/>
                    <a:p>
                      <a:pPr marL="0" marR="0" algn="ctr">
                        <a:lnSpc>
                          <a:spcPct val="115000"/>
                        </a:lnSpc>
                        <a:spcBef>
                          <a:spcPts val="0"/>
                        </a:spcBef>
                        <a:spcAft>
                          <a:spcPts val="0"/>
                        </a:spcAft>
                      </a:pPr>
                      <a:r>
                        <a:rPr lang="en-US" sz="1200" b="1">
                          <a:effectLst/>
                          <a:latin typeface="Times New Roman" panose="02020603050405020304" pitchFamily="18" charset="0"/>
                          <a:cs typeface="Times New Roman" panose="02020603050405020304" pitchFamily="18" charset="0"/>
                        </a:rPr>
                        <a:t>Process Variable</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b="1">
                          <a:effectLst/>
                          <a:latin typeface="Times New Roman" panose="02020603050405020304" pitchFamily="18" charset="0"/>
                          <a:cs typeface="Times New Roman" panose="02020603050405020304" pitchFamily="18" charset="0"/>
                        </a:rPr>
                        <a:t>Huntorf CAES</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b="1">
                          <a:effectLst/>
                          <a:latin typeface="Times New Roman" panose="02020603050405020304" pitchFamily="18" charset="0"/>
                          <a:cs typeface="Times New Roman" panose="02020603050405020304" pitchFamily="18" charset="0"/>
                        </a:rPr>
                        <a:t>McIntosh CAES</a:t>
                      </a:r>
                      <a:endParaRPr lang="en-US" sz="12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6731783"/>
                  </a:ext>
                </a:extLst>
              </a:tr>
              <a:tr h="194772">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Nameplate power capacity (MW)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290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110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253094539"/>
                  </a:ext>
                </a:extLst>
              </a:tr>
              <a:tr h="194772">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Compressor rated power (MW)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62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53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79996593"/>
                  </a:ext>
                </a:extLst>
              </a:tr>
              <a:tr h="194772">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Energy capacity (MWh)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580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2,860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336791686"/>
                  </a:ext>
                </a:extLst>
              </a:tr>
              <a:tr h="194772">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Storage Volume (m</a:t>
                      </a:r>
                      <a:r>
                        <a:rPr lang="en-US" sz="1200" baseline="30000">
                          <a:effectLst/>
                          <a:latin typeface="Times New Roman" panose="02020603050405020304" pitchFamily="18" charset="0"/>
                          <a:cs typeface="Times New Roman" panose="02020603050405020304" pitchFamily="18" charset="0"/>
                        </a:rPr>
                        <a:t>3</a:t>
                      </a:r>
                      <a:r>
                        <a:rPr lang="en-US" sz="1200">
                          <a:effectLst/>
                          <a:latin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310,000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560,000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44674453"/>
                  </a:ext>
                </a:extLst>
              </a:tr>
              <a:tr h="194772">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Pressure (bar)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43-70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45-74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42668542"/>
                  </a:ext>
                </a:extLst>
              </a:tr>
              <a:tr h="194772">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Overall Process Efficiency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42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200">
                          <a:effectLst/>
                          <a:latin typeface="Times New Roman" panose="02020603050405020304" pitchFamily="18" charset="0"/>
                          <a:cs typeface="Times New Roman" panose="02020603050405020304" pitchFamily="18" charset="0"/>
                        </a:rPr>
                        <a:t>54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6148765"/>
                  </a:ext>
                </a:extLst>
              </a:tr>
            </a:tbl>
          </a:graphicData>
        </a:graphic>
      </p:graphicFrame>
      <p:sp>
        <p:nvSpPr>
          <p:cNvPr id="3" name="Google Shape;92;p19">
            <a:extLst>
              <a:ext uri="{FF2B5EF4-FFF2-40B4-BE49-F238E27FC236}">
                <a16:creationId xmlns:a16="http://schemas.microsoft.com/office/drawing/2014/main" id="{1679A9BD-6DC9-2869-8173-A0387DD039D5}"/>
              </a:ext>
            </a:extLst>
          </p:cNvPr>
          <p:cNvSpPr txBox="1"/>
          <p:nvPr/>
        </p:nvSpPr>
        <p:spPr>
          <a:xfrm>
            <a:off x="246572" y="2513811"/>
            <a:ext cx="4691178" cy="85866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800"/>
              </a:spcBef>
              <a:spcAft>
                <a:spcPts val="1800"/>
              </a:spcAft>
              <a:buNone/>
            </a:pPr>
            <a:r>
              <a:rPr lang="en" sz="1200" b="1">
                <a:solidFill>
                  <a:schemeClr val="dk1"/>
                </a:solidFill>
                <a:latin typeface="Times New Roman" panose="02020603050405020304" pitchFamily="18" charset="0"/>
                <a:cs typeface="Times New Roman" panose="02020603050405020304" pitchFamily="18" charset="0"/>
              </a:rPr>
              <a:t>Table 1</a:t>
            </a:r>
            <a:r>
              <a:rPr lang="en" sz="1200">
                <a:solidFill>
                  <a:schemeClr val="dk1"/>
                </a:solidFill>
                <a:latin typeface="Times New Roman" panose="02020603050405020304" pitchFamily="18" charset="0"/>
                <a:cs typeface="Times New Roman" panose="02020603050405020304" pitchFamily="18" charset="0"/>
              </a:rPr>
              <a:t>. Specifications of Huntorf and McIntosh CAES facilities</a:t>
            </a:r>
            <a:r>
              <a:rPr lang="en" sz="1200" baseline="30000">
                <a:solidFill>
                  <a:schemeClr val="dk1"/>
                </a:solidFill>
                <a:latin typeface="Times New Roman" panose="02020603050405020304" pitchFamily="18" charset="0"/>
                <a:cs typeface="Times New Roman" panose="02020603050405020304" pitchFamily="18" charset="0"/>
              </a:rPr>
              <a:t>[8,9]</a:t>
            </a:r>
            <a:r>
              <a:rPr lang="en" sz="1200">
                <a:solidFill>
                  <a:schemeClr val="dk1"/>
                </a:solidFill>
                <a:latin typeface="Times New Roman" panose="02020603050405020304" pitchFamily="18" charset="0"/>
                <a:cs typeface="Times New Roman" panose="02020603050405020304" pitchFamily="18" charset="0"/>
              </a:rPr>
              <a:t>.</a:t>
            </a:r>
            <a:endParaRPr sz="120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Analysis and Simulation</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4006</Words>
  <Application>Microsoft Office PowerPoint</Application>
  <PresentationFormat>On-screen Show (16:9)</PresentationFormat>
  <Paragraphs>472</Paragraphs>
  <Slides>39</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Cambria Math</vt:lpstr>
      <vt:lpstr>Times New Roman</vt:lpstr>
      <vt:lpstr>Simple Light</vt:lpstr>
      <vt:lpstr>Compressed Air Energy Storage (CAES) for NYS Energy Needs</vt:lpstr>
      <vt:lpstr>Objectives</vt:lpstr>
      <vt:lpstr>Principles and State of CAES Technology</vt:lpstr>
      <vt:lpstr>Introduction</vt:lpstr>
      <vt:lpstr>Types of CAES</vt:lpstr>
      <vt:lpstr>CAES Process</vt:lpstr>
      <vt:lpstr>History of CAES</vt:lpstr>
      <vt:lpstr>Huntorf and McIntosh CAES</vt:lpstr>
      <vt:lpstr>Analysis and Simulation</vt:lpstr>
      <vt:lpstr>Analysis</vt:lpstr>
      <vt:lpstr>Analysis</vt:lpstr>
      <vt:lpstr>Process Simulation</vt:lpstr>
      <vt:lpstr>Finger Lake Salt Mines for CAES</vt:lpstr>
      <vt:lpstr>Advantages of using a salt cavern for CAES</vt:lpstr>
      <vt:lpstr>Cayuga Lake Salt Mines</vt:lpstr>
      <vt:lpstr>PowerPoint Presentation</vt:lpstr>
      <vt:lpstr>Seneca Lake CAES proposal</vt:lpstr>
      <vt:lpstr>Safety Concerns</vt:lpstr>
      <vt:lpstr>PowerPoint Presentation</vt:lpstr>
      <vt:lpstr>Environmental and Community Concerns</vt:lpstr>
      <vt:lpstr>NYS Energy Needs</vt:lpstr>
      <vt:lpstr>NYS Energy Needs</vt:lpstr>
      <vt:lpstr>Example load curve for a typical day in NY</vt:lpstr>
      <vt:lpstr>Recommendation and Comparison</vt:lpstr>
      <vt:lpstr>Comparison of Energy Storage Technologies</vt:lpstr>
      <vt:lpstr>Recommendation</vt:lpstr>
      <vt:lpstr>Economic Analysis</vt:lpstr>
      <vt:lpstr>Conclusions</vt:lpstr>
      <vt:lpstr>References</vt:lpstr>
      <vt:lpstr>References (Cont.)</vt:lpstr>
      <vt:lpstr>Backup Slides</vt:lpstr>
      <vt:lpstr>Huntorf PFD</vt:lpstr>
      <vt:lpstr>Analysis</vt:lpstr>
      <vt:lpstr>Process Simulation PFD</vt:lpstr>
      <vt:lpstr>Environmental and Community Concern</vt:lpstr>
      <vt:lpstr>Regulation</vt:lpstr>
      <vt:lpstr>PowerPoint Presentation</vt:lpstr>
      <vt:lpstr>PowerPoint Presentation</vt:lpstr>
      <vt:lpstr>Transmission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Compressed Air Energy Storage (CAES) for NY Energy Needs</dc:title>
  <dc:creator>James Hayes</dc:creator>
  <cp:lastModifiedBy>James Michael Hayes</cp:lastModifiedBy>
  <cp:revision>2</cp:revision>
  <dcterms:modified xsi:type="dcterms:W3CDTF">2022-12-08T23:21:30Z</dcterms:modified>
</cp:coreProperties>
</file>